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70" r:id="rId10"/>
    <p:sldId id="261" r:id="rId11"/>
    <p:sldId id="262" r:id="rId12"/>
    <p:sldId id="263" r:id="rId13"/>
    <p:sldId id="264" r:id="rId14"/>
    <p:sldId id="265" r:id="rId15"/>
    <p:sldId id="266" r:id="rId16"/>
    <p:sldId id="267" r:id="rId17"/>
    <p:sldId id="268" r:id="rId18"/>
    <p:sldId id="271" r:id="rId19"/>
    <p:sldId id="269" r:id="rId20"/>
    <p:sldId id="272"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custDataLst>
    <p:tags r:id="rId3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F0A7A1-4198-4F65-B7E8-65ACDC59E4A4}" v="21" dt="2022-04-16T18:12:44.811"/>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39300" autoAdjust="0"/>
  </p:normalViewPr>
  <p:slideViewPr>
    <p:cSldViewPr snapToGrid="0">
      <p:cViewPr varScale="1">
        <p:scale>
          <a:sx n="27" d="100"/>
          <a:sy n="27" d="100"/>
        </p:scale>
        <p:origin x="2400" y="4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customschemas.google.com/relationships/presentationmetadata" Target="metadata"/><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by Ramatowski" userId="5d1147fc69f9afd6" providerId="LiveId" clId="{2FF0A7A1-4198-4F65-B7E8-65ACDC59E4A4}"/>
    <pc:docChg chg="undo custSel addSld modSld">
      <pc:chgData name="Abby Ramatowski" userId="5d1147fc69f9afd6" providerId="LiveId" clId="{2FF0A7A1-4198-4F65-B7E8-65ACDC59E4A4}" dt="2022-04-16T18:12:44.811" v="4203"/>
      <pc:docMkLst>
        <pc:docMk/>
      </pc:docMkLst>
      <pc:sldChg chg="addSp modSp modNotesTx">
        <pc:chgData name="Abby Ramatowski" userId="5d1147fc69f9afd6" providerId="LiveId" clId="{2FF0A7A1-4198-4F65-B7E8-65ACDC59E4A4}" dt="2022-04-16T18:03:31.124" v="4197"/>
        <pc:sldMkLst>
          <pc:docMk/>
          <pc:sldMk cId="0" sldId="256"/>
        </pc:sldMkLst>
        <pc:picChg chg="add mod">
          <ac:chgData name="Abby Ramatowski" userId="5d1147fc69f9afd6" providerId="LiveId" clId="{2FF0A7A1-4198-4F65-B7E8-65ACDC59E4A4}" dt="2022-04-16T18:03:31.124" v="4197"/>
          <ac:picMkLst>
            <pc:docMk/>
            <pc:sldMk cId="0" sldId="256"/>
            <ac:picMk id="2" creationId="{AC0F5703-32F1-4749-B00B-424A4690F763}"/>
          </ac:picMkLst>
        </pc:picChg>
      </pc:sldChg>
      <pc:sldChg chg="addSp modSp modNotesTx">
        <pc:chgData name="Abby Ramatowski" userId="5d1147fc69f9afd6" providerId="LiveId" clId="{2FF0A7A1-4198-4F65-B7E8-65ACDC59E4A4}" dt="2022-04-16T18:03:31.124" v="4197"/>
        <pc:sldMkLst>
          <pc:docMk/>
          <pc:sldMk cId="0" sldId="257"/>
        </pc:sldMkLst>
        <pc:picChg chg="add mod">
          <ac:chgData name="Abby Ramatowski" userId="5d1147fc69f9afd6" providerId="LiveId" clId="{2FF0A7A1-4198-4F65-B7E8-65ACDC59E4A4}" dt="2022-04-16T18:03:31.124" v="4197"/>
          <ac:picMkLst>
            <pc:docMk/>
            <pc:sldMk cId="0" sldId="257"/>
            <ac:picMk id="2" creationId="{517B7345-AE46-48C3-8342-8CF6C6A73CA9}"/>
          </ac:picMkLst>
        </pc:picChg>
      </pc:sldChg>
      <pc:sldChg chg="addSp modSp modNotesTx">
        <pc:chgData name="Abby Ramatowski" userId="5d1147fc69f9afd6" providerId="LiveId" clId="{2FF0A7A1-4198-4F65-B7E8-65ACDC59E4A4}" dt="2022-04-16T18:03:31.124" v="4197"/>
        <pc:sldMkLst>
          <pc:docMk/>
          <pc:sldMk cId="0" sldId="258"/>
        </pc:sldMkLst>
        <pc:picChg chg="add mod">
          <ac:chgData name="Abby Ramatowski" userId="5d1147fc69f9afd6" providerId="LiveId" clId="{2FF0A7A1-4198-4F65-B7E8-65ACDC59E4A4}" dt="2022-04-16T18:03:31.124" v="4197"/>
          <ac:picMkLst>
            <pc:docMk/>
            <pc:sldMk cId="0" sldId="258"/>
            <ac:picMk id="2" creationId="{AA289D34-BC57-42CE-9894-299630FB3524}"/>
          </ac:picMkLst>
        </pc:picChg>
      </pc:sldChg>
      <pc:sldChg chg="addSp modSp modNotesTx">
        <pc:chgData name="Abby Ramatowski" userId="5d1147fc69f9afd6" providerId="LiveId" clId="{2FF0A7A1-4198-4F65-B7E8-65ACDC59E4A4}" dt="2022-04-16T18:03:31.124" v="4197"/>
        <pc:sldMkLst>
          <pc:docMk/>
          <pc:sldMk cId="0" sldId="259"/>
        </pc:sldMkLst>
        <pc:picChg chg="add mod">
          <ac:chgData name="Abby Ramatowski" userId="5d1147fc69f9afd6" providerId="LiveId" clId="{2FF0A7A1-4198-4F65-B7E8-65ACDC59E4A4}" dt="2022-04-16T18:03:31.124" v="4197"/>
          <ac:picMkLst>
            <pc:docMk/>
            <pc:sldMk cId="0" sldId="259"/>
            <ac:picMk id="2" creationId="{AD2A9FBF-7DA4-49E0-89B3-B7ECF33FF904}"/>
          </ac:picMkLst>
        </pc:picChg>
      </pc:sldChg>
      <pc:sldChg chg="addSp modSp mod modNotesTx">
        <pc:chgData name="Abby Ramatowski" userId="5d1147fc69f9afd6" providerId="LiveId" clId="{2FF0A7A1-4198-4F65-B7E8-65ACDC59E4A4}" dt="2022-04-16T18:03:31.124" v="4197"/>
        <pc:sldMkLst>
          <pc:docMk/>
          <pc:sldMk cId="0" sldId="260"/>
        </pc:sldMkLst>
        <pc:spChg chg="mod">
          <ac:chgData name="Abby Ramatowski" userId="5d1147fc69f9afd6" providerId="LiveId" clId="{2FF0A7A1-4198-4F65-B7E8-65ACDC59E4A4}" dt="2022-04-16T01:55:16.688" v="3377" actId="20577"/>
          <ac:spMkLst>
            <pc:docMk/>
            <pc:sldMk cId="0" sldId="260"/>
            <ac:spMk id="175" creationId="{00000000-0000-0000-0000-000000000000}"/>
          </ac:spMkLst>
        </pc:spChg>
        <pc:picChg chg="add mod">
          <ac:chgData name="Abby Ramatowski" userId="5d1147fc69f9afd6" providerId="LiveId" clId="{2FF0A7A1-4198-4F65-B7E8-65ACDC59E4A4}" dt="2022-04-16T18:03:31.124" v="4197"/>
          <ac:picMkLst>
            <pc:docMk/>
            <pc:sldMk cId="0" sldId="260"/>
            <ac:picMk id="2" creationId="{13377CA6-ECCE-49BA-AC02-428D5A027014}"/>
          </ac:picMkLst>
        </pc:picChg>
      </pc:sldChg>
      <pc:sldChg chg="addSp delSp modSp modTransition modAnim modNotesTx">
        <pc:chgData name="Abby Ramatowski" userId="5d1147fc69f9afd6" providerId="LiveId" clId="{2FF0A7A1-4198-4F65-B7E8-65ACDC59E4A4}" dt="2022-04-16T18:10:47.990" v="4201"/>
        <pc:sldMkLst>
          <pc:docMk/>
          <pc:sldMk cId="0" sldId="261"/>
        </pc:sldMkLst>
        <pc:picChg chg="add del mod">
          <ac:chgData name="Abby Ramatowski" userId="5d1147fc69f9afd6" providerId="LiveId" clId="{2FF0A7A1-4198-4F65-B7E8-65ACDC59E4A4}" dt="2022-04-16T18:06:43.319" v="4200"/>
          <ac:picMkLst>
            <pc:docMk/>
            <pc:sldMk cId="0" sldId="261"/>
            <ac:picMk id="2" creationId="{929A0C24-9B75-4FA4-BF64-9B5556B24617}"/>
          </ac:picMkLst>
        </pc:picChg>
        <pc:picChg chg="add mod">
          <ac:chgData name="Abby Ramatowski" userId="5d1147fc69f9afd6" providerId="LiveId" clId="{2FF0A7A1-4198-4F65-B7E8-65ACDC59E4A4}" dt="2022-04-16T18:10:47.990" v="4201"/>
          <ac:picMkLst>
            <pc:docMk/>
            <pc:sldMk cId="0" sldId="261"/>
            <ac:picMk id="3" creationId="{1DBA73DE-D4E1-4F9B-A618-A274E27E68DA}"/>
          </ac:picMkLst>
        </pc:picChg>
      </pc:sldChg>
      <pc:sldChg chg="addSp modSp modNotesTx">
        <pc:chgData name="Abby Ramatowski" userId="5d1147fc69f9afd6" providerId="LiveId" clId="{2FF0A7A1-4198-4F65-B7E8-65ACDC59E4A4}" dt="2022-04-16T18:10:47.990" v="4201"/>
        <pc:sldMkLst>
          <pc:docMk/>
          <pc:sldMk cId="0" sldId="262"/>
        </pc:sldMkLst>
        <pc:picChg chg="add mod">
          <ac:chgData name="Abby Ramatowski" userId="5d1147fc69f9afd6" providerId="LiveId" clId="{2FF0A7A1-4198-4F65-B7E8-65ACDC59E4A4}" dt="2022-04-16T18:10:47.990" v="4201"/>
          <ac:picMkLst>
            <pc:docMk/>
            <pc:sldMk cId="0" sldId="262"/>
            <ac:picMk id="2" creationId="{75C3915F-8911-4688-8A66-292FE250C0C4}"/>
          </ac:picMkLst>
        </pc:picChg>
      </pc:sldChg>
      <pc:sldChg chg="addSp delSp modSp mod modClrScheme chgLayout modNotesTx">
        <pc:chgData name="Abby Ramatowski" userId="5d1147fc69f9afd6" providerId="LiveId" clId="{2FF0A7A1-4198-4F65-B7E8-65ACDC59E4A4}" dt="2022-04-16T18:10:47.990" v="4201"/>
        <pc:sldMkLst>
          <pc:docMk/>
          <pc:sldMk cId="0" sldId="263"/>
        </pc:sldMkLst>
        <pc:spChg chg="add del mod ord">
          <ac:chgData name="Abby Ramatowski" userId="5d1147fc69f9afd6" providerId="LiveId" clId="{2FF0A7A1-4198-4F65-B7E8-65ACDC59E4A4}" dt="2022-04-16T01:14:50.396" v="6" actId="700"/>
          <ac:spMkLst>
            <pc:docMk/>
            <pc:sldMk cId="0" sldId="263"/>
            <ac:spMk id="2" creationId="{5D0A6FEF-0627-4FA8-91C9-678A1F36013C}"/>
          </ac:spMkLst>
        </pc:spChg>
        <pc:spChg chg="add del mod ord">
          <ac:chgData name="Abby Ramatowski" userId="5d1147fc69f9afd6" providerId="LiveId" clId="{2FF0A7A1-4198-4F65-B7E8-65ACDC59E4A4}" dt="2022-04-16T01:14:50.396" v="6" actId="700"/>
          <ac:spMkLst>
            <pc:docMk/>
            <pc:sldMk cId="0" sldId="263"/>
            <ac:spMk id="3" creationId="{F2C5CE36-C33E-41E4-8D3E-BFD77FCF7970}"/>
          </ac:spMkLst>
        </pc:spChg>
        <pc:spChg chg="mod ord">
          <ac:chgData name="Abby Ramatowski" userId="5d1147fc69f9afd6" providerId="LiveId" clId="{2FF0A7A1-4198-4F65-B7E8-65ACDC59E4A4}" dt="2022-04-16T01:14:50.396" v="6" actId="700"/>
          <ac:spMkLst>
            <pc:docMk/>
            <pc:sldMk cId="0" sldId="263"/>
            <ac:spMk id="195" creationId="{00000000-0000-0000-0000-000000000000}"/>
          </ac:spMkLst>
        </pc:spChg>
        <pc:spChg chg="add del mod ord">
          <ac:chgData name="Abby Ramatowski" userId="5d1147fc69f9afd6" providerId="LiveId" clId="{2FF0A7A1-4198-4F65-B7E8-65ACDC59E4A4}" dt="2022-04-16T01:17:08.401" v="267" actId="14100"/>
          <ac:spMkLst>
            <pc:docMk/>
            <pc:sldMk cId="0" sldId="263"/>
            <ac:spMk id="196" creationId="{00000000-0000-0000-0000-000000000000}"/>
          </ac:spMkLst>
        </pc:spChg>
        <pc:picChg chg="add mod">
          <ac:chgData name="Abby Ramatowski" userId="5d1147fc69f9afd6" providerId="LiveId" clId="{2FF0A7A1-4198-4F65-B7E8-65ACDC59E4A4}" dt="2022-04-16T18:10:47.990" v="4201"/>
          <ac:picMkLst>
            <pc:docMk/>
            <pc:sldMk cId="0" sldId="263"/>
            <ac:picMk id="2" creationId="{321CB51F-9961-46CE-98B6-AEA7D2BD9607}"/>
          </ac:picMkLst>
        </pc:picChg>
        <pc:picChg chg="add mod">
          <ac:chgData name="Abby Ramatowski" userId="5d1147fc69f9afd6" providerId="LiveId" clId="{2FF0A7A1-4198-4F65-B7E8-65ACDC59E4A4}" dt="2022-04-16T01:14:47.615" v="5"/>
          <ac:picMkLst>
            <pc:docMk/>
            <pc:sldMk cId="0" sldId="263"/>
            <ac:picMk id="7" creationId="{22D6651B-677E-4FF0-8966-2A9C6E07BC89}"/>
          </ac:picMkLst>
        </pc:picChg>
        <pc:picChg chg="add mod modCrop">
          <ac:chgData name="Abby Ramatowski" userId="5d1147fc69f9afd6" providerId="LiveId" clId="{2FF0A7A1-4198-4F65-B7E8-65ACDC59E4A4}" dt="2022-04-16T01:17:12.136" v="268" actId="1076"/>
          <ac:picMkLst>
            <pc:docMk/>
            <pc:sldMk cId="0" sldId="263"/>
            <ac:picMk id="8" creationId="{EA7863F3-21F3-4500-93C4-7B8D871044DD}"/>
          </ac:picMkLst>
        </pc:picChg>
      </pc:sldChg>
      <pc:sldChg chg="addSp modSp modNotesTx">
        <pc:chgData name="Abby Ramatowski" userId="5d1147fc69f9afd6" providerId="LiveId" clId="{2FF0A7A1-4198-4F65-B7E8-65ACDC59E4A4}" dt="2022-04-16T18:10:47.990" v="4201"/>
        <pc:sldMkLst>
          <pc:docMk/>
          <pc:sldMk cId="0" sldId="264"/>
        </pc:sldMkLst>
        <pc:picChg chg="add mod">
          <ac:chgData name="Abby Ramatowski" userId="5d1147fc69f9afd6" providerId="LiveId" clId="{2FF0A7A1-4198-4F65-B7E8-65ACDC59E4A4}" dt="2022-04-16T18:10:47.990" v="4201"/>
          <ac:picMkLst>
            <pc:docMk/>
            <pc:sldMk cId="0" sldId="264"/>
            <ac:picMk id="2" creationId="{8757B32F-30BF-4508-83C6-98D0BC8EA44F}"/>
          </ac:picMkLst>
        </pc:picChg>
      </pc:sldChg>
      <pc:sldChg chg="addSp modSp mod modNotesTx">
        <pc:chgData name="Abby Ramatowski" userId="5d1147fc69f9afd6" providerId="LiveId" clId="{2FF0A7A1-4198-4F65-B7E8-65ACDC59E4A4}" dt="2022-04-16T18:10:47.990" v="4201"/>
        <pc:sldMkLst>
          <pc:docMk/>
          <pc:sldMk cId="0" sldId="265"/>
        </pc:sldMkLst>
        <pc:spChg chg="mod">
          <ac:chgData name="Abby Ramatowski" userId="5d1147fc69f9afd6" providerId="LiveId" clId="{2FF0A7A1-4198-4F65-B7E8-65ACDC59E4A4}" dt="2022-04-16T02:54:00.533" v="4067" actId="255"/>
          <ac:spMkLst>
            <pc:docMk/>
            <pc:sldMk cId="0" sldId="265"/>
            <ac:spMk id="210" creationId="{00000000-0000-0000-0000-000000000000}"/>
          </ac:spMkLst>
        </pc:spChg>
        <pc:picChg chg="add mod">
          <ac:chgData name="Abby Ramatowski" userId="5d1147fc69f9afd6" providerId="LiveId" clId="{2FF0A7A1-4198-4F65-B7E8-65ACDC59E4A4}" dt="2022-04-16T18:10:47.990" v="4201"/>
          <ac:picMkLst>
            <pc:docMk/>
            <pc:sldMk cId="0" sldId="265"/>
            <ac:picMk id="2" creationId="{4EE1A10B-10F3-498F-8EED-027DC90CC08B}"/>
          </ac:picMkLst>
        </pc:picChg>
      </pc:sldChg>
      <pc:sldChg chg="addSp delSp modSp mod modTransition modAnim modNotesTx">
        <pc:chgData name="Abby Ramatowski" userId="5d1147fc69f9afd6" providerId="LiveId" clId="{2FF0A7A1-4198-4F65-B7E8-65ACDC59E4A4}" dt="2022-04-16T18:12:44.811" v="4203"/>
        <pc:sldMkLst>
          <pc:docMk/>
          <pc:sldMk cId="0" sldId="266"/>
        </pc:sldMkLst>
        <pc:spChg chg="mod">
          <ac:chgData name="Abby Ramatowski" userId="5d1147fc69f9afd6" providerId="LiveId" clId="{2FF0A7A1-4198-4F65-B7E8-65ACDC59E4A4}" dt="2022-04-16T01:26:59.071" v="1567" actId="20577"/>
          <ac:spMkLst>
            <pc:docMk/>
            <pc:sldMk cId="0" sldId="266"/>
            <ac:spMk id="217" creationId="{00000000-0000-0000-0000-000000000000}"/>
          </ac:spMkLst>
        </pc:spChg>
        <pc:picChg chg="add del mod">
          <ac:chgData name="Abby Ramatowski" userId="5d1147fc69f9afd6" providerId="LiveId" clId="{2FF0A7A1-4198-4F65-B7E8-65ACDC59E4A4}" dt="2022-04-16T18:10:52.045" v="4202"/>
          <ac:picMkLst>
            <pc:docMk/>
            <pc:sldMk cId="0" sldId="266"/>
            <ac:picMk id="2" creationId="{77BAE266-0613-4FAB-86AA-8E1B0F7E4A78}"/>
          </ac:picMkLst>
        </pc:picChg>
        <pc:picChg chg="add mod">
          <ac:chgData name="Abby Ramatowski" userId="5d1147fc69f9afd6" providerId="LiveId" clId="{2FF0A7A1-4198-4F65-B7E8-65ACDC59E4A4}" dt="2022-04-16T18:12:44.811" v="4203"/>
          <ac:picMkLst>
            <pc:docMk/>
            <pc:sldMk cId="0" sldId="266"/>
            <ac:picMk id="3" creationId="{8D4E75D3-AE83-4903-AD99-EEB7A03DA177}"/>
          </ac:picMkLst>
        </pc:picChg>
      </pc:sldChg>
      <pc:sldChg chg="addSp modSp mod modNotesTx">
        <pc:chgData name="Abby Ramatowski" userId="5d1147fc69f9afd6" providerId="LiveId" clId="{2FF0A7A1-4198-4F65-B7E8-65ACDC59E4A4}" dt="2022-04-16T18:12:44.811" v="4203"/>
        <pc:sldMkLst>
          <pc:docMk/>
          <pc:sldMk cId="0" sldId="267"/>
        </pc:sldMkLst>
        <pc:spChg chg="mod">
          <ac:chgData name="Abby Ramatowski" userId="5d1147fc69f9afd6" providerId="LiveId" clId="{2FF0A7A1-4198-4F65-B7E8-65ACDC59E4A4}" dt="2022-04-16T03:00:05.415" v="4105" actId="20577"/>
          <ac:spMkLst>
            <pc:docMk/>
            <pc:sldMk cId="0" sldId="267"/>
            <ac:spMk id="224" creationId="{00000000-0000-0000-0000-000000000000}"/>
          </ac:spMkLst>
        </pc:spChg>
        <pc:picChg chg="add mod">
          <ac:chgData name="Abby Ramatowski" userId="5d1147fc69f9afd6" providerId="LiveId" clId="{2FF0A7A1-4198-4F65-B7E8-65ACDC59E4A4}" dt="2022-04-16T18:12:44.811" v="4203"/>
          <ac:picMkLst>
            <pc:docMk/>
            <pc:sldMk cId="0" sldId="267"/>
            <ac:picMk id="2" creationId="{A56CF32D-79AE-46E7-9E33-6C3C67882647}"/>
          </ac:picMkLst>
        </pc:picChg>
      </pc:sldChg>
      <pc:sldChg chg="addSp modSp mod modNotesTx">
        <pc:chgData name="Abby Ramatowski" userId="5d1147fc69f9afd6" providerId="LiveId" clId="{2FF0A7A1-4198-4F65-B7E8-65ACDC59E4A4}" dt="2022-04-16T18:12:44.811" v="4203"/>
        <pc:sldMkLst>
          <pc:docMk/>
          <pc:sldMk cId="0" sldId="268"/>
        </pc:sldMkLst>
        <pc:spChg chg="mod">
          <ac:chgData name="Abby Ramatowski" userId="5d1147fc69f9afd6" providerId="LiveId" clId="{2FF0A7A1-4198-4F65-B7E8-65ACDC59E4A4}" dt="2022-04-16T03:02:13.553" v="4138" actId="20577"/>
          <ac:spMkLst>
            <pc:docMk/>
            <pc:sldMk cId="0" sldId="268"/>
            <ac:spMk id="231" creationId="{00000000-0000-0000-0000-000000000000}"/>
          </ac:spMkLst>
        </pc:spChg>
        <pc:picChg chg="add mod">
          <ac:chgData name="Abby Ramatowski" userId="5d1147fc69f9afd6" providerId="LiveId" clId="{2FF0A7A1-4198-4F65-B7E8-65ACDC59E4A4}" dt="2022-04-16T18:12:44.811" v="4203"/>
          <ac:picMkLst>
            <pc:docMk/>
            <pc:sldMk cId="0" sldId="268"/>
            <ac:picMk id="2" creationId="{6FE7A385-E879-46D1-8A99-97A21D6FF1A0}"/>
          </ac:picMkLst>
        </pc:picChg>
      </pc:sldChg>
      <pc:sldChg chg="addSp modSp mod">
        <pc:chgData name="Abby Ramatowski" userId="5d1147fc69f9afd6" providerId="LiveId" clId="{2FF0A7A1-4198-4F65-B7E8-65ACDC59E4A4}" dt="2022-04-16T18:12:44.811" v="4203"/>
        <pc:sldMkLst>
          <pc:docMk/>
          <pc:sldMk cId="0" sldId="269"/>
        </pc:sldMkLst>
        <pc:spChg chg="mod">
          <ac:chgData name="Abby Ramatowski" userId="5d1147fc69f9afd6" providerId="LiveId" clId="{2FF0A7A1-4198-4F65-B7E8-65ACDC59E4A4}" dt="2022-04-16T02:07:41.410" v="3911" actId="27636"/>
          <ac:spMkLst>
            <pc:docMk/>
            <pc:sldMk cId="0" sldId="269"/>
            <ac:spMk id="238" creationId="{00000000-0000-0000-0000-000000000000}"/>
          </ac:spMkLst>
        </pc:spChg>
        <pc:picChg chg="add mod">
          <ac:chgData name="Abby Ramatowski" userId="5d1147fc69f9afd6" providerId="LiveId" clId="{2FF0A7A1-4198-4F65-B7E8-65ACDC59E4A4}" dt="2022-04-16T18:12:44.811" v="4203"/>
          <ac:picMkLst>
            <pc:docMk/>
            <pc:sldMk cId="0" sldId="269"/>
            <ac:picMk id="2" creationId="{27B948BC-F415-44D9-B3B8-9FBBD219D713}"/>
          </ac:picMkLst>
        </pc:picChg>
      </pc:sldChg>
      <pc:sldChg chg="addSp delSp modSp new mod modTransition modAnim modNotesTx">
        <pc:chgData name="Abby Ramatowski" userId="5d1147fc69f9afd6" providerId="LiveId" clId="{2FF0A7A1-4198-4F65-B7E8-65ACDC59E4A4}" dt="2022-04-16T18:06:38.843" v="4199"/>
        <pc:sldMkLst>
          <pc:docMk/>
          <pc:sldMk cId="1787451276" sldId="270"/>
        </pc:sldMkLst>
        <pc:spChg chg="mod">
          <ac:chgData name="Abby Ramatowski" userId="5d1147fc69f9afd6" providerId="LiveId" clId="{2FF0A7A1-4198-4F65-B7E8-65ACDC59E4A4}" dt="2022-04-16T01:47:19.425" v="2933" actId="20577"/>
          <ac:spMkLst>
            <pc:docMk/>
            <pc:sldMk cId="1787451276" sldId="270"/>
            <ac:spMk id="2" creationId="{3D2475B0-E6F4-4A28-8241-BCE9B63DCF04}"/>
          </ac:spMkLst>
        </pc:spChg>
        <pc:spChg chg="mod">
          <ac:chgData name="Abby Ramatowski" userId="5d1147fc69f9afd6" providerId="LiveId" clId="{2FF0A7A1-4198-4F65-B7E8-65ACDC59E4A4}" dt="2022-04-16T02:09:28.671" v="4006" actId="20577"/>
          <ac:spMkLst>
            <pc:docMk/>
            <pc:sldMk cId="1787451276" sldId="270"/>
            <ac:spMk id="3" creationId="{D4425FC9-ADB8-4948-ADBA-D999055C8448}"/>
          </ac:spMkLst>
        </pc:spChg>
        <pc:picChg chg="add del mod">
          <ac:chgData name="Abby Ramatowski" userId="5d1147fc69f9afd6" providerId="LiveId" clId="{2FF0A7A1-4198-4F65-B7E8-65ACDC59E4A4}" dt="2022-04-16T18:04:17.894" v="4198"/>
          <ac:picMkLst>
            <pc:docMk/>
            <pc:sldMk cId="1787451276" sldId="270"/>
            <ac:picMk id="4" creationId="{6CFAB646-4C2D-42D2-B1FD-C3E9C9EC4140}"/>
          </ac:picMkLst>
        </pc:picChg>
        <pc:picChg chg="add mod">
          <ac:chgData name="Abby Ramatowski" userId="5d1147fc69f9afd6" providerId="LiveId" clId="{2FF0A7A1-4198-4F65-B7E8-65ACDC59E4A4}" dt="2022-04-16T18:06:38.843" v="4199"/>
          <ac:picMkLst>
            <pc:docMk/>
            <pc:sldMk cId="1787451276" sldId="270"/>
            <ac:picMk id="5" creationId="{FAFE8707-CF66-4B13-8D5D-A6B343962100}"/>
          </ac:picMkLst>
        </pc:picChg>
      </pc:sldChg>
      <pc:sldChg chg="addSp modSp new mod">
        <pc:chgData name="Abby Ramatowski" userId="5d1147fc69f9afd6" providerId="LiveId" clId="{2FF0A7A1-4198-4F65-B7E8-65ACDC59E4A4}" dt="2022-04-16T18:12:44.811" v="4203"/>
        <pc:sldMkLst>
          <pc:docMk/>
          <pc:sldMk cId="758612433" sldId="271"/>
        </pc:sldMkLst>
        <pc:spChg chg="mod">
          <ac:chgData name="Abby Ramatowski" userId="5d1147fc69f9afd6" providerId="LiveId" clId="{2FF0A7A1-4198-4F65-B7E8-65ACDC59E4A4}" dt="2022-04-16T01:50:54" v="3143" actId="20577"/>
          <ac:spMkLst>
            <pc:docMk/>
            <pc:sldMk cId="758612433" sldId="271"/>
            <ac:spMk id="2" creationId="{1D4649CF-D968-4B77-AF01-5537EA36469C}"/>
          </ac:spMkLst>
        </pc:spChg>
        <pc:spChg chg="mod">
          <ac:chgData name="Abby Ramatowski" userId="5d1147fc69f9afd6" providerId="LiveId" clId="{2FF0A7A1-4198-4F65-B7E8-65ACDC59E4A4}" dt="2022-04-16T02:08:36.183" v="3975" actId="20577"/>
          <ac:spMkLst>
            <pc:docMk/>
            <pc:sldMk cId="758612433" sldId="271"/>
            <ac:spMk id="3" creationId="{DA333E96-B2F4-43D3-9330-EF3B2BDCAE0B}"/>
          </ac:spMkLst>
        </pc:spChg>
        <pc:picChg chg="add mod">
          <ac:chgData name="Abby Ramatowski" userId="5d1147fc69f9afd6" providerId="LiveId" clId="{2FF0A7A1-4198-4F65-B7E8-65ACDC59E4A4}" dt="2022-04-16T18:12:44.811" v="4203"/>
          <ac:picMkLst>
            <pc:docMk/>
            <pc:sldMk cId="758612433" sldId="271"/>
            <ac:picMk id="4" creationId="{7E38FB61-49D5-4245-9F4B-CAC047F1E9BB}"/>
          </ac:picMkLst>
        </pc:picChg>
      </pc:sldChg>
      <pc:sldChg chg="addSp modSp new mod">
        <pc:chgData name="Abby Ramatowski" userId="5d1147fc69f9afd6" providerId="LiveId" clId="{2FF0A7A1-4198-4F65-B7E8-65ACDC59E4A4}" dt="2022-04-16T18:12:44.811" v="4203"/>
        <pc:sldMkLst>
          <pc:docMk/>
          <pc:sldMk cId="2816899059" sldId="272"/>
        </pc:sldMkLst>
        <pc:spChg chg="mod">
          <ac:chgData name="Abby Ramatowski" userId="5d1147fc69f9afd6" providerId="LiveId" clId="{2FF0A7A1-4198-4F65-B7E8-65ACDC59E4A4}" dt="2022-04-16T02:02:21.509" v="3714" actId="20577"/>
          <ac:spMkLst>
            <pc:docMk/>
            <pc:sldMk cId="2816899059" sldId="272"/>
            <ac:spMk id="2" creationId="{BB8FBAF3-4D8B-490D-98AA-5B423DB5E852}"/>
          </ac:spMkLst>
        </pc:spChg>
        <pc:spChg chg="mod">
          <ac:chgData name="Abby Ramatowski" userId="5d1147fc69f9afd6" providerId="LiveId" clId="{2FF0A7A1-4198-4F65-B7E8-65ACDC59E4A4}" dt="2022-04-16T02:10:26.915" v="4066" actId="20577"/>
          <ac:spMkLst>
            <pc:docMk/>
            <pc:sldMk cId="2816899059" sldId="272"/>
            <ac:spMk id="3" creationId="{FC606B67-4628-46A0-86A9-3A1366EAEE38}"/>
          </ac:spMkLst>
        </pc:spChg>
        <pc:picChg chg="add mod">
          <ac:chgData name="Abby Ramatowski" userId="5d1147fc69f9afd6" providerId="LiveId" clId="{2FF0A7A1-4198-4F65-B7E8-65ACDC59E4A4}" dt="2022-04-16T18:12:44.811" v="4203"/>
          <ac:picMkLst>
            <pc:docMk/>
            <pc:sldMk cId="2816899059" sldId="272"/>
            <ac:picMk id="4" creationId="{C8F45E5F-CBE0-4A1D-BC67-3EFB882A3CE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following presentation outlines the security policy presentation for Green Pace. My name is Abby Ramatowski and I have developed and will be presenting this security policy.</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image depicts 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and summarizes the automation process.</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pipeline is a secure coding technique that integrates security throughout the entire lifecycle of the program.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stands for development, security, and operations. There should be a predetermined security framework established that will be followed throughout all aspects of program pre-production and production. The diagram on the previous slide displays techniques that should be followed to implement security into each step of the development lifecycle. The benefits of adopting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include increased deployment of production with frequent working programs being deployed, increased speed, and increased security.</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All forms and aspects of coding have security risks. Techniques to reduce those risks should be pursued as much as possible. Unsecure code can lead to loss of revenue, time, reputation, and personal information. If is best to treat every program while always assuming that there are security threats. Continued education on potential threats and updating this security policy as appropriate should be implemented to keep up with current threats. </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New and potential threats will continuously affect the security of the system. Regular maintenance of this security policy with updates made as appropriate is crucial to maintain the level of security that Green Pace requires and should be accountable for </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Adopting all of the described policies will continue to keep the program secure. The following security principles have been highlighted due to their role in protecting from future threats that may occur: Default deny: by default, access is denied unless certain conditions are met. Practice defense in depth: utilize multiple layers of defense to prevent security breaches. Follow the policy of least privilege: Every process should execute with the least privileges necessary to carry out the desired function.</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Green Pace’s secure development policy will be implementing defense in depth with multiple layers of security. This policy is needed because it will help protect the organization’s assets from threats, and it provides a concrete policy to be followed. This policy will enforce multiple layers of security. </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table outlines the potential threats. The more likely and costly threats will be higher priority than the unlikely and less costly threats. </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In order to follow the 10 coding principles, each will adhere to the following standards: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Validate input data by understanding the data model used. This should be followed when validating input data to avoid making errors about the sizes of integer types and the range of values they can represent.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Heed compiler warnings by dereferencing a null pointer; this is undefined behavior and can lead to execution of arbitrary code.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Architect and design for security policies by using valid iterator ranges; using an invalid iterator range can lead to an attacker running arbitrary code. Keep it simple by deallocating dynamically allocated resources.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Default deny by handling all exceptions thrown before main() begins executing; throwing an exception that cannot be caught can lead to denial-of-service attacks.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Adhere to the principle of least privilege by ensuring that copy operations not mutate the source object; copy operations that mutate the source operand can lead to unexpected program behavior.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 Sanitize data sent to other systems by sanitizing data sent to a complex subsystem; failure to do this can lead to an injection attack.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Practice defense in depth by wrapping functions that can spuriously wake up in a loop; failure to wrap these functions can lead to indefinite blocking and denial of service.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Use effective quality assurance techniques by using a static assertion to test the value of a constant expression; static assertions can be used to find and eliminate software defects at compile time.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Adopt a secure coding standard by using valid references, pointers, and iterators to reference elements of a basic string; adopting a coding standard that requires this can prevent an attacker from being able to run arbitrary code. </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The following coding standards will be implemented: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Regarding data type, understand the data model used by your implementations. This standards is a level 3 priority due to high severity and remediation cost but unlikely to occur.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Regarding data value, use valid references, pointers, and iterators to reference elements of a basic string. This is a level 5 priority due to high severity, remediation cost, and likely to occur.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Regarding string correctness, do not attempt to create an standard string from a null pointer. This is a level 5 priority due to high severity, medium remediation cost, and likely to occur.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Regarding SQL injection, sanitize data passed to complex subsystems. This is level 5 priority due to high severity, medium remediation cost, and likely to occur.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Regarding memory protection, properly deallocate dynamically allocated resources. This is level 5 priority due to high severity, medium remediation cost, and likely to occur.</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dirty="0">
                <a:effectLst/>
                <a:latin typeface="Calibri" panose="020F0502020204030204" pitchFamily="34" charset="0"/>
                <a:ea typeface="Calibri" panose="020F0502020204030204" pitchFamily="34" charset="0"/>
              </a:rPr>
              <a:t>Regarding assertions, use a static assertion to test the value of a constant expression. This is level priority due to low severity, high remediation cost, and unlikely to occur. </a:t>
            </a:r>
          </a:p>
          <a:p>
            <a:pPr marL="158750" indent="0">
              <a:buNone/>
            </a:pPr>
            <a:endParaRPr lang="en-US" sz="1800" dirty="0">
              <a:effectLst/>
              <a:latin typeface="Calibri" panose="020F0502020204030204" pitchFamily="34" charset="0"/>
              <a:ea typeface="Calibri" panose="020F0502020204030204" pitchFamily="34" charset="0"/>
            </a:endParaRPr>
          </a:p>
          <a:p>
            <a:pPr marL="158750" indent="0">
              <a:buNone/>
            </a:pPr>
            <a:r>
              <a:rPr lang="en-US" sz="1800" dirty="0">
                <a:effectLst/>
                <a:latin typeface="Calibri" panose="020F0502020204030204" pitchFamily="34" charset="0"/>
                <a:ea typeface="Calibri" panose="020F0502020204030204" pitchFamily="34" charset="0"/>
              </a:rPr>
              <a:t>Regarding exceptions, handle all exceptions thrown before main() begins executing. This is level 2 priority due to low severity, low remediation cost, and likely to occur. </a:t>
            </a:r>
          </a:p>
          <a:p>
            <a:pPr marL="158750" indent="0">
              <a:buNone/>
            </a:pPr>
            <a:endParaRPr lang="en-US" sz="1800" dirty="0">
              <a:effectLst/>
              <a:latin typeface="Calibri" panose="020F0502020204030204" pitchFamily="34" charset="0"/>
              <a:ea typeface="Calibri" panose="020F0502020204030204" pitchFamily="34" charset="0"/>
            </a:endParaRPr>
          </a:p>
          <a:p>
            <a:pPr marL="158750" indent="0">
              <a:buNone/>
            </a:pPr>
            <a:r>
              <a:rPr lang="en-US" sz="1800" dirty="0">
                <a:effectLst/>
                <a:latin typeface="Calibri" panose="020F0502020204030204" pitchFamily="34" charset="0"/>
                <a:ea typeface="Calibri" panose="020F0502020204030204" pitchFamily="34" charset="0"/>
              </a:rPr>
              <a:t>Regarding iterators, use valid iterator ranges. This is level 5 priority due to high severity, remediation cost, and likely to occur. </a:t>
            </a:r>
          </a:p>
          <a:p>
            <a:pPr marL="158750" indent="0">
              <a:buNone/>
            </a:pPr>
            <a:endParaRPr lang="en-US" sz="1800" dirty="0">
              <a:effectLst/>
              <a:latin typeface="Calibri" panose="020F0502020204030204" pitchFamily="34" charset="0"/>
              <a:ea typeface="Calibri" panose="020F0502020204030204" pitchFamily="34" charset="0"/>
            </a:endParaRPr>
          </a:p>
          <a:p>
            <a:pPr marL="158750" indent="0">
              <a:buNone/>
            </a:pPr>
            <a:r>
              <a:rPr lang="en-US" sz="1800" dirty="0">
                <a:effectLst/>
                <a:latin typeface="Calibri" panose="020F0502020204030204" pitchFamily="34" charset="0"/>
                <a:ea typeface="Calibri" panose="020F0502020204030204" pitchFamily="34" charset="0"/>
              </a:rPr>
              <a:t>Regarding object oriented programming, copy operations must not mutate the source object. This is level 2 priority due to low severity, remediation cost, and likely to occur. </a:t>
            </a:r>
          </a:p>
          <a:p>
            <a:pPr marL="158750" indent="0">
              <a:buNone/>
            </a:pPr>
            <a:endParaRPr lang="en-US" sz="1800" dirty="0">
              <a:effectLst/>
              <a:latin typeface="Calibri" panose="020F0502020204030204" pitchFamily="34" charset="0"/>
              <a:ea typeface="Calibri" panose="020F0502020204030204" pitchFamily="34" charset="0"/>
            </a:endParaRPr>
          </a:p>
          <a:p>
            <a:pPr marL="158750" indent="0">
              <a:buNone/>
            </a:pPr>
            <a:r>
              <a:rPr lang="en-US" sz="1800" dirty="0">
                <a:effectLst/>
                <a:latin typeface="Calibri" panose="020F0502020204030204" pitchFamily="34" charset="0"/>
                <a:ea typeface="Calibri" panose="020F0502020204030204" pitchFamily="34" charset="0"/>
              </a:rPr>
              <a:t>Regarding concurrency, wrap functions that can spuriously wake up in a loop. This is level 1 priority due to low severity, remediation cost, and unlikely to occur.</a:t>
            </a:r>
            <a:endParaRPr lang="en-US" dirty="0"/>
          </a:p>
        </p:txBody>
      </p:sp>
    </p:spTree>
    <p:extLst>
      <p:ext uri="{BB962C8B-B14F-4D97-AF65-F5344CB8AC3E}">
        <p14:creationId xmlns:p14="http://schemas.microsoft.com/office/powerpoint/2010/main" val="3715402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Encryption in rest, at flight, and in use will be followed. </a:t>
            </a:r>
          </a:p>
          <a:p>
            <a:pPr marL="0" lvl="0" indent="0" algn="l" rtl="0">
              <a:lnSpc>
                <a:spcPct val="100000"/>
              </a:lnSpc>
              <a:spcBef>
                <a:spcPts val="0"/>
              </a:spcBef>
              <a:spcAft>
                <a:spcPts val="0"/>
              </a:spcAft>
              <a:buSzPts val="1100"/>
              <a:buNone/>
            </a:pP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Encryption in rest is when data is encrypted on a hard drive. Applying the policy of encryption in rest prevents attackers from accessing data on a hard drive. They may obtain the hard drive with encrypted data but will not have access to the unencrypted data or the encryption keys and therefore cannot read the data. </a:t>
            </a:r>
          </a:p>
          <a:p>
            <a:pPr marL="0" lvl="0" indent="0" algn="l" rtl="0">
              <a:lnSpc>
                <a:spcPct val="100000"/>
              </a:lnSpc>
              <a:spcBef>
                <a:spcPts val="0"/>
              </a:spcBef>
              <a:spcAft>
                <a:spcPts val="0"/>
              </a:spcAft>
              <a:buSzPts val="1100"/>
              <a:buNone/>
            </a:pP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Encryption at flight is when data is encrypted when it is being transmitted within a network. Applying this policy ensures that all data is safe-guarded without using time-consuming solutions. </a:t>
            </a:r>
          </a:p>
          <a:p>
            <a:pPr marL="0" lvl="0" indent="0" algn="l" rtl="0">
              <a:lnSpc>
                <a:spcPct val="100000"/>
              </a:lnSpc>
              <a:spcBef>
                <a:spcPts val="0"/>
              </a:spcBef>
              <a:spcAft>
                <a:spcPts val="0"/>
              </a:spcAft>
              <a:buSzPts val="1100"/>
              <a:buNone/>
            </a:pP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Encryption in use ensures that all sensitive or protected data is never left unencrypted at all stages of the lifecycle. Applying this policy ensures that there are not any stages where information is left unprotected. </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Triple-A framework will also be followed. This framework consists of authentication, authorization, and accounting. Authentication involves requiring a user enter valid information (usually a username and password) before being granted access. It is important to apply this policy because it helps prevent attacks by checking users’ credentials before granting them access. Authorization involves checking that a user has the authority to perform specific commands within a system. This policy should be applied because it limits each user to the tasks that they need to do based on their credentials. All users should not have full access to the entire system. Accounting involves measuring the amount of time or data a user consumes during their access to the system. Applying this policy prevents an attacker accessing the system when the user walks away for a period of time without logging off.</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Unit testing will be performed to ensure that each area of the code is secure and functions as it is intended. Unit testing can be used to check that all functions work as intended and throw exceptions as required.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hyperlink" Target="https://wiki.sei.cmu.edu/confluence/display/cplusplus/MEM51-CPP.+Properly+deallocate+dynamically+allocated+resources" TargetMode="External"/><Relationship Id="rId5" Type="http://schemas.openxmlformats.org/officeDocument/2006/relationships/hyperlink" Target="https://wiki.sei.cmu.edu/confluence/display/cplusplus/STR51-CPP.+Do+not+attempt+to+create+a+std%3A%3Astring+from+a+null+pointer" TargetMode="External"/><Relationship Id="rId4" Type="http://schemas.openxmlformats.org/officeDocument/2006/relationships/hyperlink" Target="https://wiki.sei.cmu.edu/confluence/display/cplusplus/OOP58-CPP.+Copy+operations+must+not+mutate+the+source+object"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iki.sei.cmu.edu/confluence/display/seccode/Top+10+Secure+Coding+Practices" TargetMode="External"/><Relationship Id="rId3" Type="http://schemas.openxmlformats.org/officeDocument/2006/relationships/audio" Target="../media/media16.m4a"/><Relationship Id="rId7" Type="http://schemas.openxmlformats.org/officeDocument/2006/relationships/hyperlink" Target="https://wiki.sei.cmu.edu/confluence/display/cplusplus/CTR53-CPP.+Use+valid+iterator+ranges" TargetMode="External"/><Relationship Id="rId2" Type="http://schemas.microsoft.com/office/2007/relationships/media" Target="../media/media16.m4a"/><Relationship Id="rId1" Type="http://schemas.openxmlformats.org/officeDocument/2006/relationships/tags" Target="../tags/tag15.xml"/><Relationship Id="rId6" Type="http://schemas.openxmlformats.org/officeDocument/2006/relationships/hyperlink" Target="https://wiki.sei.cmu.edu/confluence/display/cplusplus/CTR51-CPP.+Use+valid+references%2C+pointers%2C+and+iterators+to+reference+elements+of+a+container" TargetMode="External"/><Relationship Id="rId11" Type="http://schemas.openxmlformats.org/officeDocument/2006/relationships/image" Target="../media/image4.png"/><Relationship Id="rId5" Type="http://schemas.openxmlformats.org/officeDocument/2006/relationships/notesSlide" Target="../notesSlides/notesSlide15.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hyperlink" Target="https://wiki.sei.cmu.edu/confluence/display/c/DCL03-C.+Use+a+static+assertion+to+test+the+value+of+a+constant+expression"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hyperlink" Target="https://wiki.sei.cmu.edu/confluence/pages/viewpage.action?pageId=87152417" TargetMode="Externa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hyperlink" Target="https://wiki.sei.cmu.edu/confluence/display/c/STR02-C.+Sanitize+data+passed+to+complex+subsystems" TargetMode="External"/><Relationship Id="rId5" Type="http://schemas.openxmlformats.org/officeDocument/2006/relationships/hyperlink" Target="https://wiki.sei.cmu.edu/confluence/display/cplusplus/ERR58-CPP.+Handle+all+exceptions+thrown+before+main%28%29+begins+executing" TargetMode="External"/><Relationship Id="rId4" Type="http://schemas.openxmlformats.org/officeDocument/2006/relationships/hyperlink" Target="https://wiki.sei.cmu.edu/confluence/display/c/CON36-C.+Wrap+functions+that+can+spuriously+wake+up+in+a+loop"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6.png"/><Relationship Id="rId2" Type="http://schemas.microsoft.com/office/2007/relationships/media" Target="../media/media9.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Abby Ramatowski</a:t>
            </a: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AC0F5703-32F1-4749-B00B-424A4690F76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754"/>
    </mc:Choice>
    <mc:Fallback>
      <p:transition spd="slow" advTm="14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757B32F-30BF-4508-83C6-98D0BC8EA44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598"/>
    </mc:Choice>
    <mc:Fallback>
      <p:transition spd="slow" advTm="10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a:t>
            </a:r>
            <a:r>
              <a:rPr lang="en-US" dirty="0" err="1"/>
              <a:t>DevSecOps</a:t>
            </a:r>
            <a:r>
              <a:rPr lang="en-US" dirty="0"/>
              <a:t> pipeline is a secure coding technique that integrates security throughout the entire lifecycle of the program.</a:t>
            </a:r>
          </a:p>
          <a:p>
            <a:pPr marL="685800" lvl="1" indent="-228600" algn="l" rtl="0">
              <a:lnSpc>
                <a:spcPct val="90000"/>
              </a:lnSpc>
              <a:spcBef>
                <a:spcPts val="0"/>
              </a:spcBef>
              <a:spcAft>
                <a:spcPts val="0"/>
              </a:spcAft>
              <a:buClr>
                <a:schemeClr val="lt1"/>
              </a:buClr>
              <a:buSzPts val="2000"/>
              <a:buChar char="•"/>
            </a:pPr>
            <a:r>
              <a:rPr lang="en-US" dirty="0" err="1"/>
              <a:t>DevSecOps</a:t>
            </a:r>
            <a:r>
              <a:rPr lang="en-US" dirty="0"/>
              <a:t> stands for development, security, and operations.</a:t>
            </a:r>
          </a:p>
          <a:p>
            <a:pPr marL="685800" lvl="1" indent="-228600" algn="l" rtl="0">
              <a:lnSpc>
                <a:spcPct val="90000"/>
              </a:lnSpc>
              <a:spcBef>
                <a:spcPts val="0"/>
              </a:spcBef>
              <a:spcAft>
                <a:spcPts val="0"/>
              </a:spcAft>
              <a:buClr>
                <a:schemeClr val="lt1"/>
              </a:buClr>
              <a:buSzPts val="2000"/>
              <a:buChar char="•"/>
            </a:pPr>
            <a:r>
              <a:rPr lang="en-US" dirty="0"/>
              <a:t>There should be a predetermined security framework established that will be followed throughout all aspects of program pre-production and production.</a:t>
            </a:r>
          </a:p>
          <a:p>
            <a:pPr marL="685800" lvl="1" indent="-228600" algn="l" rtl="0">
              <a:lnSpc>
                <a:spcPct val="90000"/>
              </a:lnSpc>
              <a:spcBef>
                <a:spcPts val="0"/>
              </a:spcBef>
              <a:spcAft>
                <a:spcPts val="0"/>
              </a:spcAft>
              <a:buClr>
                <a:schemeClr val="lt1"/>
              </a:buClr>
              <a:buSzPts val="2000"/>
              <a:buChar char="•"/>
            </a:pPr>
            <a:r>
              <a:rPr lang="en-US" dirty="0"/>
              <a:t>The diagram (on the previous slide) displays techniques that should be followed to implement security into each step of the development lifecycle. </a:t>
            </a:r>
          </a:p>
          <a:p>
            <a:pPr marL="685800" lvl="1" indent="-228600" algn="l" rtl="0">
              <a:lnSpc>
                <a:spcPct val="90000"/>
              </a:lnSpc>
              <a:spcBef>
                <a:spcPts val="0"/>
              </a:spcBef>
              <a:spcAft>
                <a:spcPts val="0"/>
              </a:spcAft>
              <a:buClr>
                <a:schemeClr val="lt1"/>
              </a:buClr>
              <a:buSzPts val="2000"/>
              <a:buChar char="•"/>
            </a:pPr>
            <a:r>
              <a:rPr lang="en-US" dirty="0"/>
              <a:t>The benefits of adopting </a:t>
            </a:r>
            <a:r>
              <a:rPr lang="en-US" dirty="0" err="1"/>
              <a:t>DevSecOps</a:t>
            </a:r>
            <a:r>
              <a:rPr lang="en-US" dirty="0"/>
              <a:t> include:</a:t>
            </a:r>
          </a:p>
          <a:p>
            <a:pPr marL="1143000" lvl="2" indent="-228600">
              <a:spcBef>
                <a:spcPts val="0"/>
              </a:spcBef>
              <a:buSzPts val="2000"/>
            </a:pPr>
            <a:r>
              <a:rPr lang="en-US" sz="2000" dirty="0"/>
              <a:t>Increased deployment of production with frequent working programs being deployed</a:t>
            </a:r>
          </a:p>
          <a:p>
            <a:pPr marL="1143000" lvl="2" indent="-228600">
              <a:spcBef>
                <a:spcPts val="0"/>
              </a:spcBef>
              <a:buSzPts val="2000"/>
            </a:pPr>
            <a:r>
              <a:rPr lang="en-US" sz="2000" dirty="0"/>
              <a:t>Increased speed</a:t>
            </a:r>
          </a:p>
          <a:p>
            <a:pPr marL="1143000" lvl="2" indent="-228600">
              <a:spcBef>
                <a:spcPts val="0"/>
              </a:spcBef>
              <a:buSzPts val="2000"/>
            </a:pPr>
            <a:r>
              <a:rPr lang="en-US" sz="2000" dirty="0"/>
              <a:t>Increased security</a:t>
            </a:r>
            <a:endParaRPr sz="20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EE1A10B-10F3-498F-8EED-027DC90CC08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231"/>
    </mc:Choice>
    <mc:Fallback>
      <p:transition spd="slow" advTm="52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All forms and aspects of coding have security risks. </a:t>
            </a:r>
          </a:p>
          <a:p>
            <a:pPr marL="228600" lvl="0" indent="-228600" algn="l" rtl="0">
              <a:lnSpc>
                <a:spcPct val="90000"/>
              </a:lnSpc>
              <a:spcBef>
                <a:spcPts val="0"/>
              </a:spcBef>
              <a:spcAft>
                <a:spcPts val="0"/>
              </a:spcAft>
              <a:buClr>
                <a:schemeClr val="lt1"/>
              </a:buClr>
              <a:buSzPts val="2000"/>
              <a:buChar char="•"/>
            </a:pPr>
            <a:r>
              <a:rPr lang="en-US" sz="2000" dirty="0"/>
              <a:t>Techniques to reduce those risks should be pursued as much as possible. </a:t>
            </a:r>
          </a:p>
          <a:p>
            <a:pPr marL="228600" lvl="0" indent="-228600" algn="l" rtl="0">
              <a:lnSpc>
                <a:spcPct val="90000"/>
              </a:lnSpc>
              <a:spcBef>
                <a:spcPts val="0"/>
              </a:spcBef>
              <a:spcAft>
                <a:spcPts val="0"/>
              </a:spcAft>
              <a:buClr>
                <a:schemeClr val="lt1"/>
              </a:buClr>
              <a:buSzPts val="2000"/>
              <a:buChar char="•"/>
            </a:pPr>
            <a:r>
              <a:rPr lang="en-US" sz="2000" dirty="0"/>
              <a:t>Unsecure code can lead to loss of revenue, time, reputation, and personal information.</a:t>
            </a:r>
          </a:p>
          <a:p>
            <a:pPr marL="228600" lvl="0" indent="-228600" algn="l" rtl="0">
              <a:lnSpc>
                <a:spcPct val="90000"/>
              </a:lnSpc>
              <a:spcBef>
                <a:spcPts val="0"/>
              </a:spcBef>
              <a:spcAft>
                <a:spcPts val="0"/>
              </a:spcAft>
              <a:buClr>
                <a:schemeClr val="lt1"/>
              </a:buClr>
              <a:buSzPts val="2000"/>
              <a:buChar char="•"/>
            </a:pPr>
            <a:r>
              <a:rPr lang="en-US" sz="2000" dirty="0"/>
              <a:t>It is best to treat every program while always assuming that there are security threats.</a:t>
            </a:r>
          </a:p>
          <a:p>
            <a:pPr marL="228600" lvl="0" indent="-228600" algn="l" rtl="0">
              <a:lnSpc>
                <a:spcPct val="90000"/>
              </a:lnSpc>
              <a:spcBef>
                <a:spcPts val="0"/>
              </a:spcBef>
              <a:spcAft>
                <a:spcPts val="0"/>
              </a:spcAft>
              <a:buClr>
                <a:schemeClr val="lt1"/>
              </a:buClr>
              <a:buSzPts val="2000"/>
              <a:buChar char="•"/>
            </a:pPr>
            <a:r>
              <a:rPr lang="en-US" sz="2000" dirty="0"/>
              <a:t>Continued education on potential threats and updating this security policy as appropriate should be implemented to keep up with current threats.</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D4E75D3-AE83-4903-AD99-EEB7A03DA17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445"/>
    </mc:Choice>
    <mc:Fallback>
      <p:transition spd="slow" advTm="34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New and potential threats will continuously affect the security of the system.</a:t>
            </a:r>
          </a:p>
          <a:p>
            <a:pPr marL="1143000" lvl="2" indent="-228600" algn="l" rtl="0">
              <a:lnSpc>
                <a:spcPct val="90000"/>
              </a:lnSpc>
              <a:spcBef>
                <a:spcPts val="0"/>
              </a:spcBef>
              <a:spcAft>
                <a:spcPts val="0"/>
              </a:spcAft>
              <a:buClr>
                <a:schemeClr val="lt1"/>
              </a:buClr>
              <a:buSzPts val="1800"/>
              <a:buChar char="•"/>
            </a:pPr>
            <a:r>
              <a:rPr lang="en-US" sz="2000" dirty="0"/>
              <a:t>Regular maintenance of this security policy with updates made as appropriate is crucial to maintain the level of security that Green Pace requires and should be accountable for</a:t>
            </a:r>
            <a:endParaRPr sz="20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56CF32D-79AE-46E7-9E33-6C3C6788264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678"/>
    </mc:Choice>
    <mc:Fallback>
      <p:transition spd="slow" advTm="18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Adopting the described policies will continue to keep the program secure. </a:t>
            </a:r>
            <a:r>
              <a:rPr lang="en-US"/>
              <a:t>The following </a:t>
            </a:r>
            <a:r>
              <a:rPr lang="en-US" dirty="0"/>
              <a:t>will help protect from future threats that may occur:</a:t>
            </a:r>
          </a:p>
          <a:p>
            <a:pPr marL="685800" lvl="1" indent="-228600">
              <a:spcBef>
                <a:spcPts val="0"/>
              </a:spcBef>
              <a:buSzPts val="2200"/>
            </a:pPr>
            <a:r>
              <a:rPr lang="en-US" dirty="0"/>
              <a:t>Default Deny</a:t>
            </a:r>
          </a:p>
          <a:p>
            <a:pPr marL="1143000" lvl="2" indent="-228600">
              <a:spcBef>
                <a:spcPts val="0"/>
              </a:spcBef>
              <a:buSzPts val="2200"/>
            </a:pPr>
            <a:r>
              <a:rPr lang="en-US" dirty="0"/>
              <a:t>By default, access is denied unless certain conditions are met (</a:t>
            </a:r>
            <a:r>
              <a:rPr lang="en-US" dirty="0" err="1"/>
              <a:t>Seacord</a:t>
            </a:r>
            <a:r>
              <a:rPr lang="en-US" dirty="0"/>
              <a:t>, 2018).</a:t>
            </a:r>
          </a:p>
          <a:p>
            <a:pPr marL="685800" lvl="1" indent="-228600">
              <a:spcBef>
                <a:spcPts val="0"/>
              </a:spcBef>
              <a:buSzPts val="2200"/>
            </a:pPr>
            <a:r>
              <a:rPr lang="en-US" dirty="0"/>
              <a:t>Practice Defense in Depth</a:t>
            </a:r>
          </a:p>
          <a:p>
            <a:pPr marL="1143000" lvl="2" indent="-228600">
              <a:spcBef>
                <a:spcPts val="0"/>
              </a:spcBef>
              <a:buSzPts val="2200"/>
            </a:pPr>
            <a:r>
              <a:rPr lang="en-US" dirty="0"/>
              <a:t>Utilize multiple layers of defense to prevent security breaches (</a:t>
            </a:r>
            <a:r>
              <a:rPr lang="en-US" dirty="0" err="1"/>
              <a:t>Seacord</a:t>
            </a:r>
            <a:r>
              <a:rPr lang="en-US" dirty="0"/>
              <a:t>, 2018).</a:t>
            </a:r>
          </a:p>
          <a:p>
            <a:pPr marL="685800" lvl="1" indent="-228600">
              <a:spcBef>
                <a:spcPts val="0"/>
              </a:spcBef>
              <a:buSzPts val="2200"/>
            </a:pPr>
            <a:r>
              <a:rPr lang="en-US" dirty="0"/>
              <a:t>Follow the Policy of Least Privilege</a:t>
            </a:r>
          </a:p>
          <a:p>
            <a:pPr marL="1143000" lvl="2" indent="-228600">
              <a:spcBef>
                <a:spcPts val="0"/>
              </a:spcBef>
              <a:buSzPts val="2200"/>
            </a:pPr>
            <a:r>
              <a:rPr lang="en-US" dirty="0"/>
              <a:t>Every process should execute with the least privileges necessary to carry out the desired function (</a:t>
            </a:r>
            <a:r>
              <a:rPr lang="en-US" dirty="0" err="1"/>
              <a:t>Seacord</a:t>
            </a:r>
            <a:r>
              <a:rPr lang="en-US" dirty="0"/>
              <a:t>, 2018).</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FE7A385-E879-46D1-8A99-97A21D6FF1A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760"/>
    </mc:Choice>
    <mc:Fallback>
      <p:transition spd="slow" advTm="40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49CF-D968-4B77-AF01-5537EA36469C}"/>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DA333E96-B2F4-43D3-9330-EF3B2BDCAE0B}"/>
              </a:ext>
            </a:extLst>
          </p:cNvPr>
          <p:cNvSpPr>
            <a:spLocks noGrp="1"/>
          </p:cNvSpPr>
          <p:nvPr>
            <p:ph type="body" idx="1"/>
          </p:nvPr>
        </p:nvSpPr>
        <p:spPr/>
        <p:txBody>
          <a:bodyPr>
            <a:normAutofit/>
          </a:bodyPr>
          <a:lstStyle/>
          <a:p>
            <a:r>
              <a:rPr lang="en-US" dirty="0" err="1"/>
              <a:t>Ballman</a:t>
            </a:r>
            <a:r>
              <a:rPr lang="en-US" dirty="0"/>
              <a:t>, A. &amp; Britton, J. (2021, April 26). </a:t>
            </a:r>
            <a:r>
              <a:rPr lang="en-US" i="1" dirty="0"/>
              <a:t>OOP58-CPP. </a:t>
            </a:r>
            <a:r>
              <a:rPr lang="en-US" i="1" dirty="0">
                <a:hlinkClick r:id="rId4"/>
              </a:rPr>
              <a:t>https://wiki.sei.cmu.edu/confluence/display/cplusplus/OOP58-CPP.+Copy+operations+must+not+mutate+the+source+object</a:t>
            </a:r>
            <a:r>
              <a:rPr lang="en-US" dirty="0"/>
              <a:t> </a:t>
            </a:r>
          </a:p>
          <a:p>
            <a:r>
              <a:rPr lang="en-US" dirty="0" err="1"/>
              <a:t>Ballman</a:t>
            </a:r>
            <a:r>
              <a:rPr lang="en-US" dirty="0"/>
              <a:t>, A. &amp; Britton, J. (2021, April 26). </a:t>
            </a:r>
            <a:r>
              <a:rPr lang="en-US" i="1" dirty="0"/>
              <a:t>STR51-CPP. </a:t>
            </a:r>
            <a:r>
              <a:rPr lang="en-US" i="1" dirty="0">
                <a:hlinkClick r:id="rId5"/>
              </a:rPr>
              <a:t>https://wiki.sei.cmu.edu/confluence/display/cplusplus/STR51-CPP.+Do+not+attempt+to+create+a+std%3A%3Astring+from+a+null+pointer</a:t>
            </a:r>
            <a:r>
              <a:rPr lang="en-US" dirty="0"/>
              <a:t> </a:t>
            </a:r>
          </a:p>
          <a:p>
            <a:r>
              <a:rPr lang="en-US" dirty="0" err="1"/>
              <a:t>Ballman</a:t>
            </a:r>
            <a:r>
              <a:rPr lang="en-US" dirty="0"/>
              <a:t>, A. &amp; Britton, J. (2021, December 09). </a:t>
            </a:r>
            <a:r>
              <a:rPr lang="en-US" i="1" dirty="0"/>
              <a:t>MEM51-CPP. </a:t>
            </a:r>
            <a:r>
              <a:rPr lang="en-US" i="1" dirty="0">
                <a:hlinkClick r:id="rId6"/>
              </a:rPr>
              <a:t>https://wiki.sei.cmu.edu/confluence/display/cplusplus/MEM51-CPP.+Properly+deallocate+dynamically+allocated+resources</a:t>
            </a:r>
            <a:r>
              <a:rPr lang="en-US" i="1" dirty="0"/>
              <a:t> </a:t>
            </a:r>
            <a:endParaRPr lang="en-US" dirty="0"/>
          </a:p>
          <a:p>
            <a:endParaRPr lang="en-US" dirty="0"/>
          </a:p>
        </p:txBody>
      </p:sp>
      <p:pic>
        <p:nvPicPr>
          <p:cNvPr id="4" name="Audio 3">
            <a:hlinkClick r:id="" action="ppaction://media"/>
            <a:extLst>
              <a:ext uri="{FF2B5EF4-FFF2-40B4-BE49-F238E27FC236}">
                <a16:creationId xmlns:a16="http://schemas.microsoft.com/office/drawing/2014/main" id="{7E38FB61-49D5-4245-9F4B-CAC047F1E9B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58612433"/>
      </p:ext>
    </p:extLst>
  </p:cSld>
  <p:clrMapOvr>
    <a:masterClrMapping/>
  </p:clrMapOvr>
  <mc:AlternateContent xmlns:mc="http://schemas.openxmlformats.org/markup-compatibility/2006">
    <mc:Choice xmlns:p14="http://schemas.microsoft.com/office/powerpoint/2010/main" Requires="p14">
      <p:transition spd="slow" p14:dur="2000" advTm="4189"/>
    </mc:Choice>
    <mc:Fallback>
      <p:transition spd="slow" advTm="4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dirty="0"/>
              <a:t>Long, F. &amp; O’Donnell, J. (2021, December 29). </a:t>
            </a:r>
            <a:r>
              <a:rPr lang="en-US" i="1" dirty="0"/>
              <a:t>CTR51-CPP. </a:t>
            </a:r>
            <a:r>
              <a:rPr lang="en-US" i="1" dirty="0">
                <a:hlinkClick r:id="rId6"/>
              </a:rPr>
              <a:t>https://wiki.sei.cmu.edu/confluence/display/cplusplus/CTR51-CPP.+Use+valid+references%2C+pointers%2C+and+iterators+to+reference+elements+of+a+container</a:t>
            </a:r>
            <a:r>
              <a:rPr lang="en-US" dirty="0"/>
              <a:t> </a:t>
            </a:r>
          </a:p>
          <a:p>
            <a:pPr marL="228600" lvl="0" indent="-228600" algn="l" rtl="0">
              <a:lnSpc>
                <a:spcPct val="90000"/>
              </a:lnSpc>
              <a:spcBef>
                <a:spcPts val="0"/>
              </a:spcBef>
              <a:spcAft>
                <a:spcPts val="0"/>
              </a:spcAft>
              <a:buClr>
                <a:schemeClr val="lt1"/>
              </a:buClr>
              <a:buSzPts val="2200"/>
              <a:buChar char="•"/>
            </a:pPr>
            <a:r>
              <a:rPr lang="en-US" dirty="0"/>
              <a:t>Long, F. &amp; O’Donnell, J. (2021, December 29). </a:t>
            </a:r>
            <a:r>
              <a:rPr lang="en-US" i="1" dirty="0"/>
              <a:t>CTR53-CPP. </a:t>
            </a:r>
            <a:r>
              <a:rPr lang="en-US" i="1" dirty="0">
                <a:hlinkClick r:id="rId7"/>
              </a:rPr>
              <a:t>https://wiki.sei.cmu.edu/confluence/display/cplusplus/CTR53-CPP.+Use+valid+iterator+ranges</a:t>
            </a:r>
            <a:r>
              <a:rPr lang="en-US" dirty="0"/>
              <a:t> </a:t>
            </a:r>
          </a:p>
          <a:p>
            <a:pPr marL="228600" lvl="0" indent="-228600" algn="l" rtl="0">
              <a:lnSpc>
                <a:spcPct val="90000"/>
              </a:lnSpc>
              <a:spcBef>
                <a:spcPts val="0"/>
              </a:spcBef>
              <a:spcAft>
                <a:spcPts val="0"/>
              </a:spcAft>
              <a:buClr>
                <a:schemeClr val="lt1"/>
              </a:buClr>
              <a:buSzPts val="2200"/>
              <a:buChar char="•"/>
            </a:pPr>
            <a:r>
              <a:rPr lang="en-US" dirty="0" err="1"/>
              <a:t>Seacord</a:t>
            </a:r>
            <a:r>
              <a:rPr lang="en-US" dirty="0"/>
              <a:t>, R. (2018, May 02). </a:t>
            </a:r>
            <a:r>
              <a:rPr lang="en-US" i="1" dirty="0"/>
              <a:t>Top 10 Secure Coding Practices. </a:t>
            </a:r>
            <a:r>
              <a:rPr lang="en-US" i="1" dirty="0">
                <a:hlinkClick r:id="rId8"/>
              </a:rPr>
              <a:t>https://wiki.sei.cmu.edu/confluence/display/seccode/Top+10+Secure+Coding+Practices</a:t>
            </a:r>
            <a:r>
              <a:rPr lang="en-US" dirty="0"/>
              <a:t> </a:t>
            </a:r>
          </a:p>
          <a:p>
            <a:pPr marL="228600" lvl="0" indent="-228600" algn="l" rtl="0">
              <a:lnSpc>
                <a:spcPct val="90000"/>
              </a:lnSpc>
              <a:spcBef>
                <a:spcPts val="0"/>
              </a:spcBef>
              <a:spcAft>
                <a:spcPts val="0"/>
              </a:spcAft>
              <a:buClr>
                <a:schemeClr val="lt1"/>
              </a:buClr>
              <a:buSzPts val="2200"/>
              <a:buChar char="•"/>
            </a:pPr>
            <a:r>
              <a:rPr lang="en-US" dirty="0" err="1"/>
              <a:t>Seacord</a:t>
            </a:r>
            <a:r>
              <a:rPr lang="en-US" dirty="0"/>
              <a:t>, R. &amp; Britton, J. (2018, December 11). </a:t>
            </a:r>
            <a:r>
              <a:rPr lang="en-US" i="1" dirty="0"/>
              <a:t>DCL03-C. </a:t>
            </a:r>
            <a:r>
              <a:rPr lang="en-US" i="1" dirty="0">
                <a:hlinkClick r:id="rId9"/>
              </a:rPr>
              <a:t>https://wiki.sei.cmu.edu/confluence/display/c/DCL03-C.+Use+a+static+assertion+to+test+the+value+of+a+constant+expression</a:t>
            </a:r>
            <a:r>
              <a:rPr lang="en-US" dirty="0"/>
              <a:t> </a:t>
            </a: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10">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7B948BC-F415-44D9-B3B8-9FBBD219D713}"/>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50"/>
    </mc:Choice>
    <mc:Fallback>
      <p:transition spd="slow" advTm="4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FBAF3-4D8B-490D-98AA-5B423DB5E852}"/>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FC606B67-4628-46A0-86A9-3A1366EAEE38}"/>
              </a:ext>
            </a:extLst>
          </p:cNvPr>
          <p:cNvSpPr>
            <a:spLocks noGrp="1"/>
          </p:cNvSpPr>
          <p:nvPr>
            <p:ph type="body" idx="1"/>
          </p:nvPr>
        </p:nvSpPr>
        <p:spPr/>
        <p:txBody>
          <a:bodyPr>
            <a:normAutofit fontScale="92500"/>
          </a:bodyPr>
          <a:lstStyle/>
          <a:p>
            <a:r>
              <a:rPr lang="en-US" dirty="0" err="1"/>
              <a:t>Seacord</a:t>
            </a:r>
            <a:r>
              <a:rPr lang="en-US" dirty="0"/>
              <a:t>, R. &amp; Britton, J. (2021, November 30). </a:t>
            </a:r>
            <a:r>
              <a:rPr lang="en-US" i="1" dirty="0"/>
              <a:t>CON36-C. </a:t>
            </a:r>
            <a:r>
              <a:rPr lang="en-US" i="1" dirty="0">
                <a:hlinkClick r:id="rId4"/>
              </a:rPr>
              <a:t>https://wiki.sei.cmu.edu/confluence/display/c/CON36-C.+Wrap+functions+that+can+spuriously+wake+up+in+a+loop</a:t>
            </a:r>
            <a:r>
              <a:rPr lang="en-US" i="1" dirty="0"/>
              <a:t> </a:t>
            </a:r>
            <a:endParaRPr lang="en-US" dirty="0"/>
          </a:p>
          <a:p>
            <a:r>
              <a:rPr lang="en-US" dirty="0" err="1"/>
              <a:t>Seacord</a:t>
            </a:r>
            <a:r>
              <a:rPr lang="en-US" dirty="0"/>
              <a:t>, R. &amp; </a:t>
            </a:r>
            <a:r>
              <a:rPr lang="en-US" dirty="0" err="1"/>
              <a:t>Gangopadhyay</a:t>
            </a:r>
            <a:r>
              <a:rPr lang="en-US" dirty="0"/>
              <a:t>, A. (2021, July 19). </a:t>
            </a:r>
            <a:r>
              <a:rPr lang="en-US" i="1" dirty="0"/>
              <a:t>ERR58-CPP. </a:t>
            </a:r>
            <a:r>
              <a:rPr lang="en-US" i="1" dirty="0">
                <a:hlinkClick r:id="rId5"/>
              </a:rPr>
              <a:t>https://wiki.sei.cmu.edu/confluence/display/cplusplus/ERR58-CPP.+Handle+all+exceptions+thrown+before+main%28%29+begins+executing</a:t>
            </a:r>
            <a:r>
              <a:rPr lang="en-US" dirty="0"/>
              <a:t> </a:t>
            </a:r>
          </a:p>
          <a:p>
            <a:r>
              <a:rPr lang="en-US" dirty="0" err="1"/>
              <a:t>Seacord</a:t>
            </a:r>
            <a:r>
              <a:rPr lang="en-US" dirty="0"/>
              <a:t>, R. &amp; Herter, J. (2020, August 13). </a:t>
            </a:r>
            <a:r>
              <a:rPr lang="en-US" i="1" dirty="0"/>
              <a:t>STR02-C. </a:t>
            </a:r>
            <a:r>
              <a:rPr lang="en-US" dirty="0">
                <a:hlinkClick r:id="rId6"/>
              </a:rPr>
              <a:t>https://wiki.sei.cmu.edu/confluence/display/c/STR02-C.+Sanitize+data+passed+to+complex+subsystems</a:t>
            </a:r>
            <a:r>
              <a:rPr lang="en-US" dirty="0"/>
              <a:t> </a:t>
            </a:r>
          </a:p>
          <a:p>
            <a:r>
              <a:rPr lang="en-US" dirty="0" err="1"/>
              <a:t>Seacord</a:t>
            </a:r>
            <a:r>
              <a:rPr lang="en-US" dirty="0"/>
              <a:t>, R. &amp; </a:t>
            </a:r>
            <a:r>
              <a:rPr lang="en-US" dirty="0" err="1"/>
              <a:t>Razmyslov</a:t>
            </a:r>
            <a:r>
              <a:rPr lang="en-US" dirty="0"/>
              <a:t>, S. (2021, June 25). </a:t>
            </a:r>
            <a:r>
              <a:rPr lang="en-US" i="1" dirty="0"/>
              <a:t>INT00-C. </a:t>
            </a:r>
            <a:r>
              <a:rPr lang="en-US" i="1" dirty="0">
                <a:hlinkClick r:id="rId7"/>
              </a:rPr>
              <a:t>https://wiki.sei.cmu.edu/confluence/pages/viewpage.action?pageId=87152417</a:t>
            </a:r>
            <a:r>
              <a:rPr lang="en-US" i="1" dirty="0"/>
              <a:t> </a:t>
            </a:r>
          </a:p>
          <a:p>
            <a:endParaRPr lang="en-US" dirty="0"/>
          </a:p>
        </p:txBody>
      </p:sp>
      <p:pic>
        <p:nvPicPr>
          <p:cNvPr id="4" name="Audio 3">
            <a:hlinkClick r:id="" action="ppaction://media"/>
            <a:extLst>
              <a:ext uri="{FF2B5EF4-FFF2-40B4-BE49-F238E27FC236}">
                <a16:creationId xmlns:a16="http://schemas.microsoft.com/office/drawing/2014/main" id="{C8F45E5F-CBE0-4A1D-BC67-3EFB882A3CE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16899059"/>
      </p:ext>
    </p:extLst>
  </p:cSld>
  <p:clrMapOvr>
    <a:masterClrMapping/>
  </p:clrMapOvr>
  <mc:AlternateContent xmlns:mc="http://schemas.openxmlformats.org/markup-compatibility/2006">
    <mc:Choice xmlns:p14="http://schemas.microsoft.com/office/powerpoint/2010/main" Requires="p14">
      <p:transition spd="slow" p14:dur="2000" advTm="2905"/>
    </mc:Choice>
    <mc:Fallback>
      <p:transition spd="slow" advTm="2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4142291" cy="4024125"/>
          </a:xfrm>
          <a:prstGeom prst="rect">
            <a:avLst/>
          </a:prstGeom>
          <a:noFill/>
          <a:ln>
            <a:noFill/>
          </a:ln>
        </p:spPr>
        <p:txBody>
          <a:bodyPr spcFirstLastPara="1" wrap="square" lIns="91425" tIns="45700" rIns="91425" bIns="45700" anchor="t" anchorCtr="0">
            <a:normAutofit lnSpcReduction="10000"/>
          </a:bodyPr>
          <a:lstStyle/>
          <a:p>
            <a:pPr marL="685800" lvl="0" indent="0" algn="l" rtl="0">
              <a:lnSpc>
                <a:spcPct val="90000"/>
              </a:lnSpc>
              <a:spcBef>
                <a:spcPts val="0"/>
              </a:spcBef>
              <a:spcAft>
                <a:spcPts val="0"/>
              </a:spcAft>
              <a:buSzPts val="1800"/>
              <a:buNone/>
            </a:pPr>
            <a:r>
              <a:rPr lang="en-US" b="1" dirty="0"/>
              <a:t>Green Pace Secure Development Policy</a:t>
            </a:r>
          </a:p>
          <a:p>
            <a:pPr marL="1028700">
              <a:spcBef>
                <a:spcPts val="0"/>
              </a:spcBef>
            </a:pPr>
            <a:r>
              <a:rPr lang="en-US" dirty="0"/>
              <a:t>Policy needed because:</a:t>
            </a:r>
          </a:p>
          <a:p>
            <a:pPr marL="1485900" lvl="1">
              <a:spcBef>
                <a:spcPts val="0"/>
              </a:spcBef>
            </a:pPr>
            <a:r>
              <a:rPr lang="en-US" dirty="0"/>
              <a:t>Will help protect the organization’s assets from threats</a:t>
            </a:r>
          </a:p>
          <a:p>
            <a:pPr marL="1485900" lvl="1">
              <a:spcBef>
                <a:spcPts val="0"/>
              </a:spcBef>
            </a:pPr>
            <a:r>
              <a:rPr lang="en-US" dirty="0"/>
              <a:t>Provides a concrete policy to be followed</a:t>
            </a:r>
          </a:p>
          <a:p>
            <a:pPr marL="1028700">
              <a:spcBef>
                <a:spcPts val="0"/>
              </a:spcBef>
            </a:pPr>
            <a:r>
              <a:rPr lang="en-US" dirty="0"/>
              <a:t>Will be used to support defense in depth by enforcing multiple layers of security</a:t>
            </a:r>
          </a:p>
          <a:p>
            <a:pPr marL="685800" lvl="0" indent="0" algn="l" rtl="0">
              <a:lnSpc>
                <a:spcPct val="90000"/>
              </a:lnSpc>
              <a:spcBef>
                <a:spcPts val="0"/>
              </a:spcBef>
              <a:spcAft>
                <a:spcPts val="0"/>
              </a:spcAft>
              <a:buSzPts val="18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828091" y="2194560"/>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17B7345-AE46-48C3-8342-8CF6C6A73CA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137"/>
    </mc:Choice>
    <mc:Fallback>
      <p:transition spd="slow" advTm="23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3283560670"/>
              </p:ext>
            </p:extLst>
          </p:nvPr>
        </p:nvGraphicFramePr>
        <p:xfrm>
          <a:off x="762749" y="1716760"/>
          <a:ext cx="10321325" cy="4658192"/>
        </p:xfrm>
        <a:graphic>
          <a:graphicData uri="http://schemas.openxmlformats.org/drawingml/2006/table">
            <a:tbl>
              <a:tblPr firstRow="1" firstCol="1">
                <a:noFill/>
                <a:tableStyleId>{802198C4-3087-4945-87E3-76CBB3509B7E}</a:tableStyleId>
              </a:tblPr>
              <a:tblGrid>
                <a:gridCol w="5309270">
                  <a:extLst>
                    <a:ext uri="{9D8B030D-6E8A-4147-A177-3AD203B41FA5}">
                      <a16:colId xmlns:a16="http://schemas.microsoft.com/office/drawing/2014/main" val="20000"/>
                    </a:ext>
                  </a:extLst>
                </a:gridCol>
                <a:gridCol w="5012055">
                  <a:extLst>
                    <a:ext uri="{9D8B030D-6E8A-4147-A177-3AD203B41FA5}">
                      <a16:colId xmlns:a16="http://schemas.microsoft.com/office/drawing/2014/main" val="20001"/>
                    </a:ext>
                  </a:extLst>
                </a:gridCol>
              </a:tblGrid>
              <a:tr h="2532894">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bg2"/>
                          </a:solidFill>
                        </a:rPr>
                        <a:t>Data Value: Use valid references, pointers, and iterators to reference elements of a basic string </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bg2"/>
                          </a:solidFill>
                        </a:rPr>
                        <a:t>String Correctness: Do not attempt to create a std::string from a null pointer</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bg2"/>
                          </a:solidFill>
                        </a:rPr>
                        <a:t>Memory Protection: Properly deallocate dynamically allocated resources</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bg2"/>
                          </a:solidFill>
                        </a:rPr>
                        <a:t>SQL Injection: Sanitize data passed to complex subsystems</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bg2"/>
                          </a:solidFill>
                        </a:rPr>
                        <a:t>Exceptions: Handle all exceptions thrown before main() begins executing</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bg2"/>
                          </a:solidFill>
                        </a:rPr>
                        <a:t>Iterators: Use valid iterator ranges</a:t>
                      </a: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bg2"/>
                          </a:solidFill>
                        </a:rPr>
                        <a:t>Object Oriented Programming: Copy operations must not mutate the source code</a:t>
                      </a:r>
                      <a:endParaRPr sz="1200" u="none" strike="noStrike" cap="none" dirty="0">
                        <a:solidFill>
                          <a:schemeClr val="bg2"/>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bg2"/>
                          </a:solidFill>
                        </a:rPr>
                        <a:t>Data Value: Use valid references, pointers, and iterators to reference elements of a basic string </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bg2"/>
                          </a:solidFill>
                        </a:rPr>
                        <a:t>String Correctness: Do not attempt to create a std::string from a null pointer</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bg2"/>
                          </a:solidFill>
                        </a:rPr>
                        <a:t>Memory Protection: Properly deallocate dynamically allocated resources</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bg2"/>
                          </a:solidFill>
                        </a:rPr>
                        <a:t>SQL Injection: Sanitize data passed to complex subsystems</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bg2"/>
                          </a:solidFill>
                        </a:rPr>
                        <a:t>Iterators: Use valid iterator ranges</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125298">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bg2"/>
                          </a:solidFill>
                        </a:rPr>
                        <a:t>Data Type: Understand the data model used by your implementations </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bg2"/>
                          </a:solidFill>
                        </a:rPr>
                        <a:t>Assertions: Use a static assertion to test the value of a constant expression</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bg2"/>
                          </a:solidFill>
                        </a:rPr>
                        <a:t>Exceptions: Handle all exceptions thrown before main() begins executing</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bg2"/>
                          </a:solidFill>
                        </a:rPr>
                        <a:t>Object Oriented Programming: Copy operations must not mutate the source code</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bg2"/>
                          </a:solidFill>
                        </a:rPr>
                        <a:t>Concurrency: Wrap functions that can spuriously wake up in a loop</a:t>
                      </a:r>
                      <a:endParaRPr lang="en-US" sz="12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lang="en-US" sz="3200" u="none" strike="noStrike" cap="none" dirty="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r>
                        <a:rPr lang="en-US" sz="1200" u="none" strike="noStrike" cap="none" dirty="0">
                          <a:solidFill>
                            <a:schemeClr val="bg2"/>
                          </a:solidFill>
                        </a:rPr>
                        <a:t>Data Type: Understand the data model used by your implementations </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bg2"/>
                          </a:solidFill>
                        </a:rPr>
                        <a:t>Assertions: Use a static assertion to test the value of a constant expression</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200" u="none" strike="noStrike" cap="none" dirty="0">
                          <a:solidFill>
                            <a:schemeClr val="bg2"/>
                          </a:solidFill>
                        </a:rPr>
                        <a:t>Concurrency: Wrap functions that can spuriously wake up in a loop</a:t>
                      </a:r>
                      <a:endParaRPr lang="en-US" sz="1200" u="none" strike="noStrike" cap="none" dirty="0"/>
                    </a:p>
                    <a:p>
                      <a:pPr marL="0" marR="0" lvl="0" indent="0" algn="ctr" rtl="0">
                        <a:lnSpc>
                          <a:spcPct val="100000"/>
                        </a:lnSpc>
                        <a:spcBef>
                          <a:spcPts val="0"/>
                        </a:spcBef>
                        <a:spcAft>
                          <a:spcPts val="0"/>
                        </a:spcAft>
                        <a:buClr>
                          <a:srgbClr val="000000"/>
                        </a:buClr>
                        <a:buSzPts val="3600"/>
                        <a:buFont typeface="Arial"/>
                        <a:buNone/>
                      </a:pPr>
                      <a:endParaRPr lang="en-US" sz="1400" u="none" strike="noStrike" cap="none" dirty="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A289D34-BC57-42CE-9894-299630FB352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989"/>
    </mc:Choice>
    <mc:Fallback>
      <p:transition spd="slow" advTm="12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lt1"/>
              </a:buClr>
              <a:buSzPts val="2200"/>
              <a:buChar char="•"/>
            </a:pPr>
            <a:r>
              <a:rPr lang="en-US" b="1" dirty="0"/>
              <a:t>Validate Input Data </a:t>
            </a:r>
            <a:r>
              <a:rPr lang="en-US" dirty="0"/>
              <a:t>– Data type: understanding the data model used should be followed when validating input data to avoid making errors about the sizes of integer types and the range of values they can represent.</a:t>
            </a:r>
          </a:p>
          <a:p>
            <a:pPr marL="228600" lvl="0" indent="-228600" algn="l" rtl="0">
              <a:lnSpc>
                <a:spcPct val="90000"/>
              </a:lnSpc>
              <a:spcBef>
                <a:spcPts val="0"/>
              </a:spcBef>
              <a:spcAft>
                <a:spcPts val="0"/>
              </a:spcAft>
              <a:buClr>
                <a:schemeClr val="lt1"/>
              </a:buClr>
              <a:buSzPts val="2200"/>
              <a:buChar char="•"/>
            </a:pPr>
            <a:r>
              <a:rPr lang="en-US" b="1" dirty="0"/>
              <a:t>Heed Compiler Warnings – </a:t>
            </a:r>
            <a:r>
              <a:rPr lang="en-US" dirty="0"/>
              <a:t>String correctness: Dereferencing a null pointer is undefined behavior and can lead to execution of arbitrary code.</a:t>
            </a:r>
            <a:endParaRPr lang="en-US" b="1" dirty="0"/>
          </a:p>
          <a:p>
            <a:pPr marL="228600" lvl="0" indent="-228600" algn="l" rtl="0">
              <a:lnSpc>
                <a:spcPct val="90000"/>
              </a:lnSpc>
              <a:spcBef>
                <a:spcPts val="0"/>
              </a:spcBef>
              <a:spcAft>
                <a:spcPts val="0"/>
              </a:spcAft>
              <a:buClr>
                <a:schemeClr val="lt1"/>
              </a:buClr>
              <a:buSzPts val="2200"/>
              <a:buChar char="•"/>
            </a:pPr>
            <a:r>
              <a:rPr lang="en-US" b="1" dirty="0"/>
              <a:t>Architect and Design for Security Policies – </a:t>
            </a:r>
            <a:r>
              <a:rPr lang="en-US" dirty="0"/>
              <a:t>Iterators: using an invalid iterator range can lead to an attacker running arbitrary code.</a:t>
            </a:r>
            <a:endParaRPr lang="en-US" b="1" dirty="0"/>
          </a:p>
          <a:p>
            <a:pPr marL="228600" lvl="0" indent="-228600" algn="l" rtl="0">
              <a:lnSpc>
                <a:spcPct val="90000"/>
              </a:lnSpc>
              <a:spcBef>
                <a:spcPts val="0"/>
              </a:spcBef>
              <a:spcAft>
                <a:spcPts val="0"/>
              </a:spcAft>
              <a:buClr>
                <a:schemeClr val="lt1"/>
              </a:buClr>
              <a:buSzPts val="2200"/>
              <a:buChar char="•"/>
            </a:pPr>
            <a:r>
              <a:rPr lang="en-US" b="1" dirty="0"/>
              <a:t>Keep It Simple – </a:t>
            </a:r>
            <a:r>
              <a:rPr lang="en-US" dirty="0"/>
              <a:t>Memory Protection: deallocate dynamically allocated resources.</a:t>
            </a:r>
            <a:endParaRPr lang="en-US" b="1" dirty="0"/>
          </a:p>
          <a:p>
            <a:pPr marL="228600" indent="-228600">
              <a:spcBef>
                <a:spcPts val="0"/>
              </a:spcBef>
              <a:buSzPts val="2200"/>
            </a:pPr>
            <a:r>
              <a:rPr lang="en-US" b="1" dirty="0"/>
              <a:t>Default Deny - </a:t>
            </a:r>
            <a:r>
              <a:rPr lang="en-US" dirty="0"/>
              <a:t>Exceptions: throwing an exception that cannot be caught can lead to denial-of-service attacks</a:t>
            </a:r>
            <a:endParaRPr lang="en-US" b="1" dirty="0"/>
          </a:p>
          <a:p>
            <a:pPr marL="228600" lvl="0" indent="-228600" algn="l" rtl="0">
              <a:lnSpc>
                <a:spcPct val="90000"/>
              </a:lnSpc>
              <a:spcBef>
                <a:spcPts val="0"/>
              </a:spcBef>
              <a:spcAft>
                <a:spcPts val="0"/>
              </a:spcAft>
              <a:buClr>
                <a:schemeClr val="lt1"/>
              </a:buClr>
              <a:buSzPts val="2200"/>
              <a:buChar char="•"/>
            </a:pPr>
            <a:r>
              <a:rPr lang="en-US" b="1" dirty="0"/>
              <a:t>Adhere to the Principle of Least Privilege – </a:t>
            </a:r>
            <a:r>
              <a:rPr lang="en-US" dirty="0"/>
              <a:t>Object Oriented Programming: copy operations that mutate the source operand can lead to unexpected program behavior.</a:t>
            </a:r>
            <a:endParaRPr lang="en-US" b="1" dirty="0"/>
          </a:p>
          <a:p>
            <a:pPr marL="228600" lvl="0" indent="-228600" algn="l" rtl="0">
              <a:lnSpc>
                <a:spcPct val="90000"/>
              </a:lnSpc>
              <a:spcBef>
                <a:spcPts val="0"/>
              </a:spcBef>
              <a:spcAft>
                <a:spcPts val="0"/>
              </a:spcAft>
              <a:buClr>
                <a:schemeClr val="lt1"/>
              </a:buClr>
              <a:buSzPts val="2200"/>
              <a:buChar char="•"/>
            </a:pPr>
            <a:r>
              <a:rPr lang="en-US" b="1" dirty="0"/>
              <a:t>Sanitize Data Sent to Other Systems – </a:t>
            </a:r>
            <a:r>
              <a:rPr lang="en-US" dirty="0"/>
              <a:t>SQL injection: failure to sanitize data sent to a complex subsystem can lead to an injection attack.</a:t>
            </a:r>
            <a:endParaRPr lang="en-US" b="1" dirty="0"/>
          </a:p>
          <a:p>
            <a:pPr marL="228600" lvl="0" indent="-228600" algn="l" rtl="0">
              <a:lnSpc>
                <a:spcPct val="90000"/>
              </a:lnSpc>
              <a:spcBef>
                <a:spcPts val="0"/>
              </a:spcBef>
              <a:spcAft>
                <a:spcPts val="0"/>
              </a:spcAft>
              <a:buClr>
                <a:schemeClr val="lt1"/>
              </a:buClr>
              <a:buSzPts val="2200"/>
              <a:buChar char="•"/>
            </a:pPr>
            <a:r>
              <a:rPr lang="en-US" b="1" dirty="0"/>
              <a:t>Practice Defense in Depth – </a:t>
            </a:r>
            <a:r>
              <a:rPr lang="en-US" dirty="0"/>
              <a:t>Concurrency: failure to wrap functions inside a loop can lead to indefinite blocking and denial of service.</a:t>
            </a:r>
            <a:endParaRPr lang="en-US" b="1" dirty="0"/>
          </a:p>
          <a:p>
            <a:pPr marL="228600" lvl="0" indent="-228600" algn="l" rtl="0">
              <a:lnSpc>
                <a:spcPct val="90000"/>
              </a:lnSpc>
              <a:spcBef>
                <a:spcPts val="0"/>
              </a:spcBef>
              <a:spcAft>
                <a:spcPts val="0"/>
              </a:spcAft>
              <a:buClr>
                <a:schemeClr val="lt1"/>
              </a:buClr>
              <a:buSzPts val="2200"/>
              <a:buChar char="•"/>
            </a:pPr>
            <a:r>
              <a:rPr lang="en-US" b="1" dirty="0"/>
              <a:t>Use Effective Quality Assurance Techniques </a:t>
            </a:r>
            <a:r>
              <a:rPr lang="en-US" dirty="0"/>
              <a:t>– Assertions: Static assertions can be used to find and eliminate software defects at compile time.</a:t>
            </a:r>
          </a:p>
          <a:p>
            <a:pPr marL="228600" lvl="0" indent="-228600" algn="l" rtl="0">
              <a:lnSpc>
                <a:spcPct val="90000"/>
              </a:lnSpc>
              <a:spcBef>
                <a:spcPts val="0"/>
              </a:spcBef>
              <a:spcAft>
                <a:spcPts val="0"/>
              </a:spcAft>
              <a:buClr>
                <a:schemeClr val="lt1"/>
              </a:buClr>
              <a:buSzPts val="2200"/>
              <a:buChar char="•"/>
            </a:pPr>
            <a:r>
              <a:rPr lang="en-US" b="1" dirty="0"/>
              <a:t>Adopt a Secure Coding Standard </a:t>
            </a:r>
            <a:r>
              <a:rPr lang="en-US" dirty="0"/>
              <a:t>– Data value: adopting a secure coding standard that requires that valid references, pointers, and iterators to reference elements of a basic string can prevent an attacker from being able to rub arbitrary code.</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D2A9FBF-7DA4-49E0-89B3-B7ECF33FF90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7270"/>
    </mc:Choice>
    <mc:Fallback>
      <p:transition spd="slow" advTm="147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lt1"/>
              </a:buClr>
              <a:buSzPts val="2000"/>
              <a:buChar char="•"/>
            </a:pPr>
            <a:r>
              <a:rPr lang="en-US" sz="2900" b="1" dirty="0"/>
              <a:t>Data Type</a:t>
            </a:r>
            <a:r>
              <a:rPr lang="en-US" sz="2900" dirty="0"/>
              <a:t> – Understand the data model used by your implementation(s).</a:t>
            </a:r>
          </a:p>
          <a:p>
            <a:pPr marL="685800" lvl="1" indent="-228600">
              <a:spcBef>
                <a:spcPts val="0"/>
              </a:spcBef>
              <a:buSzPts val="2000"/>
            </a:pPr>
            <a:r>
              <a:rPr lang="en-US" sz="2600" dirty="0"/>
              <a:t>Level 3 priority due to high severity and remediation cost but unlikely to occur (</a:t>
            </a:r>
            <a:r>
              <a:rPr lang="en-US" sz="2600" dirty="0" err="1"/>
              <a:t>Seacord</a:t>
            </a:r>
            <a:r>
              <a:rPr lang="en-US" sz="2600" dirty="0"/>
              <a:t> &amp; </a:t>
            </a:r>
            <a:r>
              <a:rPr lang="en-US" sz="2600" dirty="0" err="1"/>
              <a:t>Razmyslov</a:t>
            </a:r>
            <a:r>
              <a:rPr lang="en-US" sz="2600" dirty="0"/>
              <a:t>, 2021).</a:t>
            </a:r>
            <a:endParaRPr lang="en-US" sz="2600" b="1" dirty="0"/>
          </a:p>
          <a:p>
            <a:pPr marL="228600" indent="-228600">
              <a:spcBef>
                <a:spcPts val="0"/>
              </a:spcBef>
              <a:buSzPts val="2000"/>
            </a:pPr>
            <a:r>
              <a:rPr lang="en-US" sz="2900" b="1" dirty="0"/>
              <a:t>Data Value </a:t>
            </a:r>
            <a:r>
              <a:rPr lang="en-US" sz="2900" dirty="0"/>
              <a:t>– Use valid references, pointers, and iterators to reference elements of a basic string</a:t>
            </a:r>
          </a:p>
          <a:p>
            <a:pPr marL="685800" lvl="1" indent="-228600">
              <a:spcBef>
                <a:spcPts val="0"/>
              </a:spcBef>
              <a:buSzPts val="2000"/>
            </a:pPr>
            <a:r>
              <a:rPr lang="en-US" sz="2600" dirty="0"/>
              <a:t>Level 5 priority due to high severity, remediation cost, and likely to occur (Long &amp; O’Donnell, 2021).</a:t>
            </a:r>
          </a:p>
          <a:p>
            <a:pPr marL="228600" indent="-228600">
              <a:spcBef>
                <a:spcPts val="0"/>
              </a:spcBef>
              <a:buSzPts val="2000"/>
            </a:pPr>
            <a:r>
              <a:rPr lang="en-US" sz="2900" b="1" dirty="0"/>
              <a:t>String Correctness – </a:t>
            </a:r>
            <a:r>
              <a:rPr lang="en-US" sz="2900" dirty="0"/>
              <a:t>Do not attempt to create a std::string from a null pointer.</a:t>
            </a:r>
          </a:p>
          <a:p>
            <a:pPr marL="685800" lvl="1" indent="-228600">
              <a:spcBef>
                <a:spcPts val="0"/>
              </a:spcBef>
              <a:buSzPts val="2000"/>
            </a:pPr>
            <a:r>
              <a:rPr lang="en-US" sz="2600" dirty="0"/>
              <a:t>Level 5 priority due to high severity, medium remediation cost, and likely to occur (</a:t>
            </a:r>
            <a:r>
              <a:rPr lang="en-US" sz="2600" dirty="0" err="1"/>
              <a:t>Ballman</a:t>
            </a:r>
            <a:r>
              <a:rPr lang="en-US" sz="2600" dirty="0"/>
              <a:t> &amp; Britton, 2021).</a:t>
            </a:r>
          </a:p>
          <a:p>
            <a:pPr marL="228600" indent="-228600">
              <a:spcBef>
                <a:spcPts val="0"/>
              </a:spcBef>
              <a:buSzPts val="2000"/>
            </a:pPr>
            <a:r>
              <a:rPr lang="en-US" sz="2900" b="1" dirty="0"/>
              <a:t>SQL Injection </a:t>
            </a:r>
            <a:r>
              <a:rPr lang="en-US" sz="2900" dirty="0"/>
              <a:t>– Sanitize data passed to complex subsystems.</a:t>
            </a:r>
          </a:p>
          <a:p>
            <a:pPr marL="685800" lvl="1" indent="-228600">
              <a:spcBef>
                <a:spcPts val="0"/>
              </a:spcBef>
              <a:buSzPts val="2000"/>
            </a:pPr>
            <a:r>
              <a:rPr lang="en-US" sz="2600" dirty="0"/>
              <a:t>Level 5 priority due to high severity, medium remediation cost, and likely to occur (</a:t>
            </a:r>
            <a:r>
              <a:rPr lang="en-US" sz="2600" dirty="0" err="1"/>
              <a:t>Seacord</a:t>
            </a:r>
            <a:r>
              <a:rPr lang="en-US" sz="2600" dirty="0"/>
              <a:t> &amp; Herter, 2020).</a:t>
            </a:r>
          </a:p>
          <a:p>
            <a:pPr marL="228600" indent="-228600">
              <a:spcBef>
                <a:spcPts val="0"/>
              </a:spcBef>
              <a:buSzPts val="2000"/>
            </a:pPr>
            <a:r>
              <a:rPr lang="en-US" sz="2900" b="1" dirty="0"/>
              <a:t>Memory Protection </a:t>
            </a:r>
            <a:r>
              <a:rPr lang="en-US" sz="2900" dirty="0"/>
              <a:t>– Properly deallocate dynamically allocated resources</a:t>
            </a:r>
          </a:p>
          <a:p>
            <a:pPr marL="685800" lvl="1" indent="-228600">
              <a:spcBef>
                <a:spcPts val="0"/>
              </a:spcBef>
              <a:buSzPts val="2000"/>
            </a:pPr>
            <a:r>
              <a:rPr lang="en-US" sz="2600" dirty="0"/>
              <a:t>Level 5 priority due to high severity, medium remediation cost, and likely to occur (</a:t>
            </a:r>
            <a:r>
              <a:rPr lang="en-US" sz="2600" dirty="0" err="1"/>
              <a:t>Ballman</a:t>
            </a:r>
            <a:r>
              <a:rPr lang="en-US" sz="2600" dirty="0"/>
              <a:t>, &amp; Britton , 2021). </a:t>
            </a:r>
          </a:p>
          <a:p>
            <a:pPr marL="228600" indent="-228600">
              <a:spcBef>
                <a:spcPts val="0"/>
              </a:spcBef>
              <a:buSzPts val="2000"/>
            </a:pPr>
            <a:endParaRPr lang="en-US" b="1"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3377CA6-ECCE-49BA-AC02-428D5A02701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482"/>
    </mc:Choice>
    <mc:Fallback>
      <p:transition spd="slow" advTm="85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475B0-E6F4-4A28-8241-BCE9B63DCF04}"/>
              </a:ext>
            </a:extLst>
          </p:cNvPr>
          <p:cNvSpPr>
            <a:spLocks noGrp="1"/>
          </p:cNvSpPr>
          <p:nvPr>
            <p:ph type="title"/>
          </p:nvPr>
        </p:nvSpPr>
        <p:spPr/>
        <p:txBody>
          <a:bodyPr/>
          <a:lstStyle/>
          <a:p>
            <a:r>
              <a:rPr lang="en-US" dirty="0"/>
              <a:t>Coding Standards</a:t>
            </a:r>
          </a:p>
        </p:txBody>
      </p:sp>
      <p:sp>
        <p:nvSpPr>
          <p:cNvPr id="3" name="Text Placeholder 2">
            <a:extLst>
              <a:ext uri="{FF2B5EF4-FFF2-40B4-BE49-F238E27FC236}">
                <a16:creationId xmlns:a16="http://schemas.microsoft.com/office/drawing/2014/main" id="{D4425FC9-ADB8-4948-ADBA-D999055C8448}"/>
              </a:ext>
            </a:extLst>
          </p:cNvPr>
          <p:cNvSpPr>
            <a:spLocks noGrp="1"/>
          </p:cNvSpPr>
          <p:nvPr>
            <p:ph type="body" idx="1"/>
          </p:nvPr>
        </p:nvSpPr>
        <p:spPr/>
        <p:txBody>
          <a:bodyPr>
            <a:normAutofit fontScale="77500" lnSpcReduction="20000"/>
          </a:bodyPr>
          <a:lstStyle/>
          <a:p>
            <a:pPr marL="228600" indent="-228600">
              <a:spcBef>
                <a:spcPts val="0"/>
              </a:spcBef>
              <a:buSzPts val="2000"/>
            </a:pPr>
            <a:r>
              <a:rPr lang="en-US" sz="2900" b="1" dirty="0"/>
              <a:t>Assertions </a:t>
            </a:r>
            <a:r>
              <a:rPr lang="en-US" sz="2900" dirty="0"/>
              <a:t>– Use a static assertion to test the value of a constant expression</a:t>
            </a:r>
          </a:p>
          <a:p>
            <a:pPr marL="685800" lvl="1" indent="-228600">
              <a:spcBef>
                <a:spcPts val="0"/>
              </a:spcBef>
              <a:buSzPts val="2000"/>
            </a:pPr>
            <a:r>
              <a:rPr lang="en-US" sz="2600" dirty="0"/>
              <a:t>Level 1 priority due to low severity, high remediation cost, and unlikely to occur (</a:t>
            </a:r>
            <a:r>
              <a:rPr lang="en-US" sz="2600" dirty="0" err="1"/>
              <a:t>Seacord</a:t>
            </a:r>
            <a:r>
              <a:rPr lang="en-US" sz="2600" dirty="0"/>
              <a:t> &amp; Britton, 2018).</a:t>
            </a:r>
          </a:p>
          <a:p>
            <a:pPr marL="228600" indent="-228600">
              <a:spcBef>
                <a:spcPts val="0"/>
              </a:spcBef>
              <a:buSzPts val="2000"/>
            </a:pPr>
            <a:r>
              <a:rPr lang="en-US" sz="2900" b="1" dirty="0"/>
              <a:t>Exceptions </a:t>
            </a:r>
            <a:r>
              <a:rPr lang="en-US" sz="2900" dirty="0"/>
              <a:t>– Handle all exceptions thrown before main() begins executing.</a:t>
            </a:r>
          </a:p>
          <a:p>
            <a:pPr marL="685800" lvl="1" indent="-228600">
              <a:spcBef>
                <a:spcPts val="0"/>
              </a:spcBef>
              <a:buSzPts val="2000"/>
            </a:pPr>
            <a:r>
              <a:rPr lang="en-US" sz="2600" dirty="0"/>
              <a:t>Level 2 priority due to low severity, low remediation cost, and likely to occur (</a:t>
            </a:r>
            <a:r>
              <a:rPr lang="en-US" sz="2600" dirty="0" err="1"/>
              <a:t>Seacord</a:t>
            </a:r>
            <a:r>
              <a:rPr lang="en-US" sz="2600" dirty="0"/>
              <a:t> &amp; </a:t>
            </a:r>
            <a:r>
              <a:rPr lang="en-US" sz="2600" dirty="0" err="1"/>
              <a:t>Gangopadhyay</a:t>
            </a:r>
            <a:r>
              <a:rPr lang="en-US" sz="2600" dirty="0"/>
              <a:t>, 2021).</a:t>
            </a:r>
          </a:p>
          <a:p>
            <a:pPr marL="228600" indent="-228600">
              <a:spcBef>
                <a:spcPts val="0"/>
              </a:spcBef>
              <a:buSzPts val="2000"/>
            </a:pPr>
            <a:r>
              <a:rPr lang="en-US" sz="2900" b="1" dirty="0"/>
              <a:t>Iterators </a:t>
            </a:r>
            <a:r>
              <a:rPr lang="en-US" sz="2900" dirty="0"/>
              <a:t>– Use valid iterator ranges</a:t>
            </a:r>
          </a:p>
          <a:p>
            <a:pPr marL="685800" lvl="1" indent="-228600">
              <a:spcBef>
                <a:spcPts val="0"/>
              </a:spcBef>
              <a:buSzPts val="2000"/>
            </a:pPr>
            <a:r>
              <a:rPr lang="en-US" sz="2600" dirty="0"/>
              <a:t>Level 5 priority due to high severity, remediation cost, and likely to occur (Long &amp; O’Donnell, 2021).</a:t>
            </a:r>
          </a:p>
          <a:p>
            <a:pPr marL="228600" indent="-228600">
              <a:spcBef>
                <a:spcPts val="0"/>
              </a:spcBef>
              <a:buSzPts val="2000"/>
            </a:pPr>
            <a:r>
              <a:rPr lang="en-US" sz="2900" b="1" dirty="0"/>
              <a:t>Object Oriented Programming </a:t>
            </a:r>
            <a:r>
              <a:rPr lang="en-US" sz="2900" dirty="0"/>
              <a:t>– Copy operations must not mutate the source object.</a:t>
            </a:r>
          </a:p>
          <a:p>
            <a:pPr marL="685800" lvl="1" indent="-228600">
              <a:spcBef>
                <a:spcPts val="0"/>
              </a:spcBef>
              <a:buSzPts val="2000"/>
            </a:pPr>
            <a:r>
              <a:rPr lang="en-US" sz="2600" dirty="0"/>
              <a:t>Level 2 priority due to low severity, remediation cost, and likely to occur (</a:t>
            </a:r>
            <a:r>
              <a:rPr lang="en-US" sz="2600" dirty="0" err="1"/>
              <a:t>Ballman</a:t>
            </a:r>
            <a:r>
              <a:rPr lang="en-US" sz="2600" dirty="0"/>
              <a:t> &amp; Britton, 2021). </a:t>
            </a:r>
          </a:p>
          <a:p>
            <a:pPr marL="228600" indent="-228600">
              <a:spcBef>
                <a:spcPts val="0"/>
              </a:spcBef>
              <a:buSzPts val="2000"/>
            </a:pPr>
            <a:r>
              <a:rPr lang="en-US" sz="2900" b="1" dirty="0"/>
              <a:t>Concurrency </a:t>
            </a:r>
            <a:r>
              <a:rPr lang="en-US" sz="2900" dirty="0"/>
              <a:t>– Wrap functions that can spuriously wake up in a loop</a:t>
            </a:r>
          </a:p>
          <a:p>
            <a:pPr marL="685800" lvl="1" indent="-228600">
              <a:spcBef>
                <a:spcPts val="0"/>
              </a:spcBef>
              <a:buSzPts val="2000"/>
            </a:pPr>
            <a:r>
              <a:rPr lang="en-US" sz="2600" dirty="0"/>
              <a:t>Level 1 priority due to low severity, remediation cost, and unlikely to occur (</a:t>
            </a:r>
            <a:r>
              <a:rPr lang="en-US" sz="2600" dirty="0" err="1"/>
              <a:t>Seacord</a:t>
            </a:r>
            <a:r>
              <a:rPr lang="en-US" sz="2600" dirty="0"/>
              <a:t> &amp; Britton, 2021).</a:t>
            </a:r>
          </a:p>
          <a:p>
            <a:endParaRPr lang="en-US" dirty="0"/>
          </a:p>
        </p:txBody>
      </p:sp>
      <p:pic>
        <p:nvPicPr>
          <p:cNvPr id="5" name="Audio 4">
            <a:hlinkClick r:id="" action="ppaction://media"/>
            <a:extLst>
              <a:ext uri="{FF2B5EF4-FFF2-40B4-BE49-F238E27FC236}">
                <a16:creationId xmlns:a16="http://schemas.microsoft.com/office/drawing/2014/main" id="{FAFE8707-CF66-4B13-8D5D-A6B3439621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87451276"/>
      </p:ext>
    </p:extLst>
  </p:cSld>
  <p:clrMapOvr>
    <a:masterClrMapping/>
  </p:clrMapOvr>
  <mc:AlternateContent xmlns:mc="http://schemas.openxmlformats.org/markup-compatibility/2006">
    <mc:Choice xmlns:p14="http://schemas.microsoft.com/office/powerpoint/2010/main" Requires="p14">
      <p:transition spd="slow" p14:dur="2000" advTm="77338"/>
    </mc:Choice>
    <mc:Fallback>
      <p:transition spd="slow" advTm="77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b="1" dirty="0"/>
              <a:t>Encryption in Rest</a:t>
            </a:r>
          </a:p>
          <a:p>
            <a:pPr marL="685800" lvl="1" indent="-228600">
              <a:spcBef>
                <a:spcPts val="0"/>
              </a:spcBef>
              <a:buSzPts val="2000"/>
            </a:pPr>
            <a:r>
              <a:rPr lang="en-US" sz="1800" dirty="0"/>
              <a:t>Encryption in rest is when data is encrypted on a hard drive. Applying the policy of encryption  in rest prevents attackers from accessing data on a hard drive. They may obtain the hard drive with encrypted data but will not have access to the unencrypted data or the encryption keys and therefore cannot read the data.</a:t>
            </a:r>
          </a:p>
          <a:p>
            <a:pPr marL="228600" indent="-228600">
              <a:spcBef>
                <a:spcPts val="0"/>
              </a:spcBef>
              <a:buSzPts val="2000"/>
            </a:pPr>
            <a:r>
              <a:rPr lang="en-US" sz="2000" b="1" dirty="0"/>
              <a:t>Encryption at Flight</a:t>
            </a:r>
          </a:p>
          <a:p>
            <a:pPr marL="685800" lvl="1" indent="-228600">
              <a:spcBef>
                <a:spcPts val="0"/>
              </a:spcBef>
              <a:buSzPts val="2000"/>
            </a:pPr>
            <a:r>
              <a:rPr lang="en-US" sz="1800" dirty="0"/>
              <a:t>Encryption at flight is when data is encrypted when it is being transmitted within a network. Applying this policy ensures that all data is safe-guarded without using time-consuming solutions.</a:t>
            </a:r>
          </a:p>
          <a:p>
            <a:pPr marL="228600" indent="-228600">
              <a:spcBef>
                <a:spcPts val="0"/>
              </a:spcBef>
              <a:buSzPts val="2000"/>
            </a:pPr>
            <a:r>
              <a:rPr lang="en-US" sz="2000" b="1" dirty="0"/>
              <a:t>Encryption in Use</a:t>
            </a:r>
          </a:p>
          <a:p>
            <a:pPr marL="685800" lvl="1" indent="-228600">
              <a:spcBef>
                <a:spcPts val="0"/>
              </a:spcBef>
              <a:buSzPts val="2000"/>
            </a:pPr>
            <a:r>
              <a:rPr lang="en-US" sz="1800" dirty="0"/>
              <a:t>Encryption in use ensures that all sensitive or protected data is never left unencrypted at all stages of the lifecycle. Applying this policy ensures that there are not any stages where information is left unprotected.</a:t>
            </a:r>
            <a:endParaRPr sz="18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1DBA73DE-D4E1-4F9B-A618-A274E27E68D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522"/>
    </mc:Choice>
    <mc:Fallback>
      <p:transition spd="slow" advTm="59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400"/>
              <a:buChar char="•"/>
            </a:pPr>
            <a:r>
              <a:rPr lang="en-US" sz="2400" b="1" dirty="0"/>
              <a:t>Authentication</a:t>
            </a:r>
          </a:p>
          <a:p>
            <a:pPr marL="685800" lvl="1" indent="-228600">
              <a:spcBef>
                <a:spcPts val="0"/>
              </a:spcBef>
              <a:buSzPts val="2400"/>
            </a:pPr>
            <a:r>
              <a:rPr lang="en-US" sz="2200" dirty="0"/>
              <a:t>Authentication involves requiring a user enter valid information (usually a username and password) before being granted access. It is important to apply this policy because it helps prevent attacks by checking users’ credentials before granting them access</a:t>
            </a:r>
          </a:p>
          <a:p>
            <a:pPr marL="228600" lvl="0" indent="-228600" algn="l" rtl="0">
              <a:lnSpc>
                <a:spcPct val="90000"/>
              </a:lnSpc>
              <a:spcBef>
                <a:spcPts val="0"/>
              </a:spcBef>
              <a:spcAft>
                <a:spcPts val="0"/>
              </a:spcAft>
              <a:buClr>
                <a:schemeClr val="lt1"/>
              </a:buClr>
              <a:buSzPts val="2400"/>
              <a:buChar char="•"/>
            </a:pPr>
            <a:r>
              <a:rPr lang="en-US" sz="2400" b="1" dirty="0"/>
              <a:t>Authorization</a:t>
            </a:r>
          </a:p>
          <a:p>
            <a:pPr marL="685800" lvl="1" indent="-228600">
              <a:spcBef>
                <a:spcPts val="0"/>
              </a:spcBef>
              <a:buSzPts val="2400"/>
            </a:pPr>
            <a:r>
              <a:rPr lang="en-US" sz="2200" dirty="0"/>
              <a:t>Authorization involves checking that a user has the authority to perform specific commands within a system. This policy should be applied because it limits each user to the tasks that they need to do based on their credentials. All users should not have full access to the entire system.</a:t>
            </a:r>
          </a:p>
          <a:p>
            <a:pPr marL="228600" lvl="0" indent="-228600" algn="l" rtl="0">
              <a:lnSpc>
                <a:spcPct val="90000"/>
              </a:lnSpc>
              <a:spcBef>
                <a:spcPts val="0"/>
              </a:spcBef>
              <a:spcAft>
                <a:spcPts val="0"/>
              </a:spcAft>
              <a:buClr>
                <a:schemeClr val="lt1"/>
              </a:buClr>
              <a:buSzPts val="2400"/>
              <a:buChar char="•"/>
            </a:pPr>
            <a:r>
              <a:rPr lang="en-US" sz="2400" b="1" dirty="0"/>
              <a:t>Accounting</a:t>
            </a:r>
          </a:p>
          <a:p>
            <a:pPr marL="685800" lvl="1" indent="-228600">
              <a:spcBef>
                <a:spcPts val="0"/>
              </a:spcBef>
              <a:buSzPts val="2400"/>
            </a:pPr>
            <a:r>
              <a:rPr lang="en-US" sz="2200" dirty="0"/>
              <a:t>Accounting involves measuring the amount of time or data a user consumes during their access to the system. Applying this policy prevents an attacker accessing the system when the user walks away for a period of time without logging off.</a:t>
            </a:r>
          </a:p>
          <a:p>
            <a:pPr marL="0" lvl="0" indent="0" algn="l" rtl="0">
              <a:lnSpc>
                <a:spcPct val="90000"/>
              </a:lnSpc>
              <a:spcBef>
                <a:spcPts val="0"/>
              </a:spcBef>
              <a:spcAft>
                <a:spcPts val="0"/>
              </a:spcAft>
              <a:buClr>
                <a:schemeClr val="lt1"/>
              </a:buClr>
              <a:buSzPts val="2400"/>
              <a:buNone/>
            </a:pPr>
            <a:endParaRPr b="1"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5C3915F-8911-4688-8A66-292FE250C0C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0250"/>
    </mc:Choice>
    <mc:Fallback>
      <p:transition spd="slow" advTm="70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799" y="2194560"/>
            <a:ext cx="10931577" cy="226888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Unit testing will be performed to ensure that each area of the code is secure and functions as it is intended. Unit testing can be used to check that all functions work as intended and throw exceptions as required.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Picture 7" descr="A screenshot of a computer&#10;&#10;Description automatically generated with medium confidence">
            <a:extLst>
              <a:ext uri="{FF2B5EF4-FFF2-40B4-BE49-F238E27FC236}">
                <a16:creationId xmlns:a16="http://schemas.microsoft.com/office/drawing/2014/main" id="{EA7863F3-21F3-4500-93C4-7B8D871044DD}"/>
              </a:ext>
            </a:extLst>
          </p:cNvPr>
          <p:cNvPicPr>
            <a:picLocks noChangeAspect="1"/>
          </p:cNvPicPr>
          <p:nvPr/>
        </p:nvPicPr>
        <p:blipFill rotWithShape="1">
          <a:blip r:embed="rId7"/>
          <a:srcRect b="32097"/>
          <a:stretch/>
        </p:blipFill>
        <p:spPr>
          <a:xfrm>
            <a:off x="2895600" y="4260003"/>
            <a:ext cx="5943600" cy="2268884"/>
          </a:xfrm>
          <a:prstGeom prst="rect">
            <a:avLst/>
          </a:prstGeom>
        </p:spPr>
      </p:pic>
      <p:pic>
        <p:nvPicPr>
          <p:cNvPr id="2" name="Audio 1">
            <a:hlinkClick r:id="" action="ppaction://media"/>
            <a:extLst>
              <a:ext uri="{FF2B5EF4-FFF2-40B4-BE49-F238E27FC236}">
                <a16:creationId xmlns:a16="http://schemas.microsoft.com/office/drawing/2014/main" id="{321CB51F-9961-46CE-98B6-AEA7D2BD960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219"/>
    </mc:Choice>
    <mc:Fallback>
      <p:transition spd="slow" advTm="19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262</TotalTime>
  <Words>3472</Words>
  <Application>Microsoft Office PowerPoint</Application>
  <PresentationFormat>Widescreen</PresentationFormat>
  <Paragraphs>180</Paragraphs>
  <Slides>17</Slides>
  <Notes>15</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Century Gothic</vt:lpstr>
      <vt:lpstr>Calibri</vt:lpstr>
      <vt:lpstr>Arial</vt:lpstr>
      <vt:lpstr>Vapor Trail</vt:lpstr>
      <vt:lpstr>Green Pace</vt:lpstr>
      <vt:lpstr>OVERVIEW: DEFENSE IN DEPTH</vt:lpstr>
      <vt:lpstr>THREATS MATRIX</vt:lpstr>
      <vt:lpstr>10 PRINCIPLES</vt:lpstr>
      <vt:lpstr>CODING STANDARDS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Abby Ramatowski</cp:lastModifiedBy>
  <cp:revision>5</cp:revision>
  <dcterms:created xsi:type="dcterms:W3CDTF">2020-08-19T17:59:24Z</dcterms:created>
  <dcterms:modified xsi:type="dcterms:W3CDTF">2022-04-16T18:12:57Z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